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9" r:id="rId1"/>
  </p:sldMasterIdLst>
  <p:notesMasterIdLst>
    <p:notesMasterId r:id="rId23"/>
  </p:notesMasterIdLst>
  <p:sldIdLst>
    <p:sldId id="279" r:id="rId2"/>
    <p:sldId id="278" r:id="rId3"/>
    <p:sldId id="257" r:id="rId4"/>
    <p:sldId id="258" r:id="rId5"/>
    <p:sldId id="259" r:id="rId6"/>
    <p:sldId id="260" r:id="rId7"/>
    <p:sldId id="261" r:id="rId8"/>
    <p:sldId id="262" r:id="rId9"/>
    <p:sldId id="263" r:id="rId10"/>
    <p:sldId id="264" r:id="rId11"/>
    <p:sldId id="280" r:id="rId12"/>
    <p:sldId id="268" r:id="rId13"/>
    <p:sldId id="269" r:id="rId14"/>
    <p:sldId id="270" r:id="rId15"/>
    <p:sldId id="271" r:id="rId16"/>
    <p:sldId id="277"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2" d="100"/>
          <a:sy n="62" d="100"/>
        </p:scale>
        <p:origin x="82" y="3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yavarshitha kondaveeti" userId="f8f3500c077a4405" providerId="LiveId" clId="{BC0DDFD6-53FA-4122-86E7-4DCB88EC1DB6}"/>
    <pc:docChg chg="modSld sldOrd">
      <pc:chgData name="priyavarshitha kondaveeti" userId="f8f3500c077a4405" providerId="LiveId" clId="{BC0DDFD6-53FA-4122-86E7-4DCB88EC1DB6}" dt="2025-11-14T07:09:36.918" v="1"/>
      <pc:docMkLst>
        <pc:docMk/>
      </pc:docMkLst>
      <pc:sldChg chg="ord">
        <pc:chgData name="priyavarshitha kondaveeti" userId="f8f3500c077a4405" providerId="LiveId" clId="{BC0DDFD6-53FA-4122-86E7-4DCB88EC1DB6}" dt="2025-11-14T07:09:36.918" v="1"/>
        <pc:sldMkLst>
          <pc:docMk/>
          <pc:sldMk cId="2487105560" sldId="258"/>
        </pc:sldMkLst>
      </pc:sldChg>
    </pc:docChg>
  </pc:docChgLst>
</pc:chgInfo>
</file>

<file path=ppt/media/image1.jpeg>
</file>

<file path=ppt/media/image10.png>
</file>

<file path=ppt/media/image11.png>
</file>

<file path=ppt/media/image12.png>
</file>

<file path=ppt/media/image13.png>
</file>

<file path=ppt/media/image14.jp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822F5-7EFC-4955-8B80-852C8FB3C4C1}" type="datetimeFigureOut">
              <a:rPr lang="en-IN" smtClean="0"/>
              <a:t>14-11-2025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24F0C1-9132-4272-91DA-068A9E3DC747}" type="slidenum">
              <a:rPr lang="en-IN" smtClean="0"/>
              <a:t>‹#›</a:t>
            </a:fld>
            <a:endParaRPr lang="en-IN"/>
          </a:p>
        </p:txBody>
      </p:sp>
    </p:spTree>
    <p:extLst>
      <p:ext uri="{BB962C8B-B14F-4D97-AF65-F5344CB8AC3E}">
        <p14:creationId xmlns:p14="http://schemas.microsoft.com/office/powerpoint/2010/main" val="172536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C724F0C1-9132-4272-91DA-068A9E3DC747}" type="slidenum">
              <a:rPr lang="en-IN" smtClean="0"/>
              <a:t>21</a:t>
            </a:fld>
            <a:endParaRPr lang="en-IN"/>
          </a:p>
        </p:txBody>
      </p:sp>
    </p:spTree>
    <p:extLst>
      <p:ext uri="{BB962C8B-B14F-4D97-AF65-F5344CB8AC3E}">
        <p14:creationId xmlns:p14="http://schemas.microsoft.com/office/powerpoint/2010/main" val="593987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24C80-3213-576E-CBCF-B76D5E5CBD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6D6435A-0C27-8078-B7AB-64151D9036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27401B1-74F3-873C-48C5-A035D8D903EE}"/>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5" name="Footer Placeholder 4">
            <a:extLst>
              <a:ext uri="{FF2B5EF4-FFF2-40B4-BE49-F238E27FC236}">
                <a16:creationId xmlns:a16="http://schemas.microsoft.com/office/drawing/2014/main" id="{2E8A9019-67B4-ECFD-D1FB-8167B307C34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99869EF-1D21-5DBF-16F2-0A7A51ADD5D2}"/>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69068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EFC6B-1032-EF10-A3B1-B4F10EC40B8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CFCBC1-A158-DBEB-8925-BBFCBBC520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46DA87-89A9-D455-C59A-E1E387F3D29E}"/>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5" name="Footer Placeholder 4">
            <a:extLst>
              <a:ext uri="{FF2B5EF4-FFF2-40B4-BE49-F238E27FC236}">
                <a16:creationId xmlns:a16="http://schemas.microsoft.com/office/drawing/2014/main" id="{8D9F142B-1CA5-E2A5-845B-6F525A2269C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103D494-08B5-338B-5DB4-5531B66461B5}"/>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48176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63AD7F-DA66-71A9-0002-55218C40142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94BF399-FA4B-6ADA-05A4-6D5A82BDC5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CF38F3-07F7-85F7-21F5-A21AFF2EDB2F}"/>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5" name="Footer Placeholder 4">
            <a:extLst>
              <a:ext uri="{FF2B5EF4-FFF2-40B4-BE49-F238E27FC236}">
                <a16:creationId xmlns:a16="http://schemas.microsoft.com/office/drawing/2014/main" id="{0AB7C285-CBBB-7450-D2E4-F5E584F61A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203F46B-8B63-6687-EAA3-33EE5381EB40}"/>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21784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D0572-D0A9-C64B-D482-414FF62DF43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4CF3781-B4ED-33BF-A19F-9351FE38BC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5DD531-C32A-294F-CF98-480AF6F6941B}"/>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5" name="Footer Placeholder 4">
            <a:extLst>
              <a:ext uri="{FF2B5EF4-FFF2-40B4-BE49-F238E27FC236}">
                <a16:creationId xmlns:a16="http://schemas.microsoft.com/office/drawing/2014/main" id="{FB792A09-548A-FF33-3580-C5F7C90014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815F39E-A54A-9E6E-2CA0-996F3C68B58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62199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0A129-F71C-CFC4-D3DC-CD4FBDCB44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D831C55-74BF-D3AF-BEF8-96E348C3DC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7B02B4-78C2-512D-BB8F-9007BD824DE6}"/>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5" name="Footer Placeholder 4">
            <a:extLst>
              <a:ext uri="{FF2B5EF4-FFF2-40B4-BE49-F238E27FC236}">
                <a16:creationId xmlns:a16="http://schemas.microsoft.com/office/drawing/2014/main" id="{8CEE327E-E833-DD07-3A68-48019DC996E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F306B0D-ACAB-2978-C673-66B42BD43D2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3890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1ECD5-DDD9-11A9-F62B-51FF59AFBE7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B1E488C-CAFE-2240-BAE4-2EB12C5DEC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4AC9BC1-8E57-FA3E-08B8-0C81AEAE34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3D4FCB6-3609-0068-73AC-51BE5C4EB94D}"/>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6" name="Footer Placeholder 5">
            <a:extLst>
              <a:ext uri="{FF2B5EF4-FFF2-40B4-BE49-F238E27FC236}">
                <a16:creationId xmlns:a16="http://schemas.microsoft.com/office/drawing/2014/main" id="{1A47A99B-0FB0-AE02-9316-30602CA67B1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1000D60-F293-D8C0-FB98-1470B1FABC8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23977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863F2-AD3E-0770-C0D5-86593BB8999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4E2CBF9-D11B-6B7D-8879-F2ECB707452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3B30AE-7B03-7642-399C-45EEDC79E13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CB06A61-DC61-48AF-6FF0-C5C3D5D71E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B36DFF-877D-8E44-92B7-728C5103FF9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1572901-22AF-9998-4CD2-C2E70C1551BF}"/>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8" name="Footer Placeholder 7">
            <a:extLst>
              <a:ext uri="{FF2B5EF4-FFF2-40B4-BE49-F238E27FC236}">
                <a16:creationId xmlns:a16="http://schemas.microsoft.com/office/drawing/2014/main" id="{5407FF8E-9A49-AF08-34F1-BBB24E09B59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5D20D0A-5841-551F-85C7-910C43E7017A}"/>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3512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FE627-3EC4-B0A4-118E-0172379F65A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F66159B-BC19-A81E-0969-91B39D4108E1}"/>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4" name="Footer Placeholder 3">
            <a:extLst>
              <a:ext uri="{FF2B5EF4-FFF2-40B4-BE49-F238E27FC236}">
                <a16:creationId xmlns:a16="http://schemas.microsoft.com/office/drawing/2014/main" id="{19751697-7C44-9150-8D73-7E437A6BF01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91B3B49-19E1-D85F-9796-A2CE6C99548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120662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597A-EF65-3697-2A09-2A464E8E8E0B}"/>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3" name="Footer Placeholder 2">
            <a:extLst>
              <a:ext uri="{FF2B5EF4-FFF2-40B4-BE49-F238E27FC236}">
                <a16:creationId xmlns:a16="http://schemas.microsoft.com/office/drawing/2014/main" id="{B4014E7A-5886-8761-7C54-356BC1AB9BE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84305B13-76CD-82CA-50AB-3B77580F3494}"/>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45406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E80C7-4228-CE9A-ACB5-3D544BF378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77DA834-D310-59F2-309A-6865C84D3D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FCD59C6-4F6B-59B7-25D7-60BA918F41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7422CF-9C7B-FEE5-42AA-C4FE7980568A}"/>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6" name="Footer Placeholder 5">
            <a:extLst>
              <a:ext uri="{FF2B5EF4-FFF2-40B4-BE49-F238E27FC236}">
                <a16:creationId xmlns:a16="http://schemas.microsoft.com/office/drawing/2014/main" id="{B2AD6A5E-4E00-C674-CCD8-479B3F0C9BF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6FAC5D-FD20-80D4-C6AD-7EADC0F6779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83603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C885D-4357-7799-EDB1-CCDD1792BC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1A28EBE-CA0A-6334-9DD3-C3273F3B4A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B9DDDFE-1297-2EE7-B08A-D29C866601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97ED3F-A0A6-3A15-19E9-C7A066CC9096}"/>
              </a:ext>
            </a:extLst>
          </p:cNvPr>
          <p:cNvSpPr>
            <a:spLocks noGrp="1"/>
          </p:cNvSpPr>
          <p:nvPr>
            <p:ph type="dt" sz="half" idx="10"/>
          </p:nvPr>
        </p:nvSpPr>
        <p:spPr/>
        <p:txBody>
          <a:bodyPr/>
          <a:lstStyle/>
          <a:p>
            <a:fld id="{B61BEF0D-F0BB-DE4B-95CE-6DB70DBA9567}" type="datetimeFigureOut">
              <a:rPr lang="en-US" smtClean="0"/>
              <a:pPr/>
              <a:t>11/14/2025</a:t>
            </a:fld>
            <a:endParaRPr lang="en-US" dirty="0"/>
          </a:p>
        </p:txBody>
      </p:sp>
      <p:sp>
        <p:nvSpPr>
          <p:cNvPr id="6" name="Footer Placeholder 5">
            <a:extLst>
              <a:ext uri="{FF2B5EF4-FFF2-40B4-BE49-F238E27FC236}">
                <a16:creationId xmlns:a16="http://schemas.microsoft.com/office/drawing/2014/main" id="{1A6CE98D-97A7-46F6-A57C-D39FBEAE62D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6946B92-6034-1B02-2A79-2C11639CDC0A}"/>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92699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7BE4AD-9912-021F-514C-64C96924B2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6821AD9-319F-9680-D134-A8B34AA262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8C70CF-5E5B-A815-0965-B8C9770300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11/14/2025</a:t>
            </a:fld>
            <a:endParaRPr lang="en-US" dirty="0"/>
          </a:p>
        </p:txBody>
      </p:sp>
      <p:sp>
        <p:nvSpPr>
          <p:cNvPr id="5" name="Footer Placeholder 4">
            <a:extLst>
              <a:ext uri="{FF2B5EF4-FFF2-40B4-BE49-F238E27FC236}">
                <a16:creationId xmlns:a16="http://schemas.microsoft.com/office/drawing/2014/main" id="{551537BA-9C83-F272-94E7-32EFA56E36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87EF8C24-5D13-4C8F-1B74-0C22E51667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6800737"/>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B17BE5-3857-44B9-13B9-BECE4DC1A6BD}"/>
              </a:ext>
            </a:extLst>
          </p:cNvPr>
          <p:cNvSpPr>
            <a:spLocks noGrp="1"/>
          </p:cNvSpPr>
          <p:nvPr>
            <p:ph type="title"/>
          </p:nvPr>
        </p:nvSpPr>
        <p:spPr>
          <a:xfrm>
            <a:off x="838200" y="365126"/>
            <a:ext cx="10515600" cy="3232840"/>
          </a:xfrm>
        </p:spPr>
        <p:txBody>
          <a:bodyPr>
            <a:normAutofit/>
          </a:bodyPr>
          <a:lstStyle/>
          <a:p>
            <a:r>
              <a:rPr lang="en-US" sz="2700" b="1"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CHRISTU JYOTHI INSTITUTE OF TECHNOLOGY &amp;SCIENCE</a:t>
            </a:r>
            <a:br>
              <a:rPr lang="en-US" sz="2700" b="1" dirty="0">
                <a:latin typeface="Times New Roman" panose="02020603050405020304" pitchFamily="18" charset="0"/>
                <a:cs typeface="Times New Roman" panose="02020603050405020304" pitchFamily="18" charset="0"/>
              </a:rPr>
            </a:br>
            <a:r>
              <a:rPr lang="en-US" sz="2700" b="1" dirty="0">
                <a:latin typeface="Times New Roman" panose="02020603050405020304" pitchFamily="18" charset="0"/>
                <a:cs typeface="Times New Roman" panose="02020603050405020304" pitchFamily="18" charset="0"/>
              </a:rPr>
              <a:t>                         </a:t>
            </a:r>
            <a:r>
              <a:rPr lang="en-US" sz="1800" i="1" dirty="0">
                <a:latin typeface="Times New Roman" panose="02020603050405020304" pitchFamily="18" charset="0"/>
                <a:cs typeface="Times New Roman" panose="02020603050405020304" pitchFamily="18" charset="0"/>
              </a:rPr>
              <a:t>Affiliated to JNTUH/ Jangaon, Telangana - 506167</a:t>
            </a:r>
            <a:br>
              <a:rPr lang="en-US" sz="4800" dirty="0">
                <a:latin typeface="Times New Roman" panose="02020603050405020304" pitchFamily="18" charset="0"/>
                <a:cs typeface="Times New Roman" panose="02020603050405020304" pitchFamily="18" charset="0"/>
              </a:rPr>
            </a:br>
            <a:r>
              <a:rPr lang="en-US" sz="48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Department Of Computer Science Engineering</a:t>
            </a:r>
            <a:br>
              <a:rPr lang="en-US" sz="4000" b="1" dirty="0">
                <a:latin typeface="Times New Roman" panose="02020603050405020304" pitchFamily="18" charset="0"/>
                <a:cs typeface="Times New Roman" panose="02020603050405020304" pitchFamily="18" charset="0"/>
              </a:rPr>
            </a:br>
            <a:r>
              <a:rPr lang="en-US" sz="54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 Mini Project Presentation</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On</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Stock Price Fluctuations Using Machine Learning</a:t>
            </a:r>
            <a:endParaRPr lang="en-IN" sz="2400" dirty="0"/>
          </a:p>
        </p:txBody>
      </p:sp>
      <p:sp>
        <p:nvSpPr>
          <p:cNvPr id="5" name="Content Placeholder 4">
            <a:extLst>
              <a:ext uri="{FF2B5EF4-FFF2-40B4-BE49-F238E27FC236}">
                <a16:creationId xmlns:a16="http://schemas.microsoft.com/office/drawing/2014/main" id="{18753AB6-FF41-5DC2-C0AF-39339791A8FB}"/>
              </a:ext>
            </a:extLst>
          </p:cNvPr>
          <p:cNvSpPr>
            <a:spLocks noGrp="1"/>
          </p:cNvSpPr>
          <p:nvPr>
            <p:ph sz="half" idx="1"/>
          </p:nvPr>
        </p:nvSpPr>
        <p:spPr>
          <a:xfrm>
            <a:off x="1567543" y="3975654"/>
            <a:ext cx="4637313" cy="2073454"/>
          </a:xfrm>
        </p:spPr>
        <p:txBody>
          <a:bodyPr>
            <a:normAutofit fontScale="25000" lnSpcReduction="20000"/>
          </a:bodyPr>
          <a:lstStyle/>
          <a:p>
            <a:pPr marL="0" indent="0">
              <a:buNone/>
            </a:pPr>
            <a:r>
              <a:rPr lang="en-US" sz="5500" b="1" dirty="0">
                <a:latin typeface="Times New Roman" panose="02020603050405020304" pitchFamily="18" charset="0"/>
                <a:cs typeface="Times New Roman" panose="02020603050405020304" pitchFamily="18" charset="0"/>
              </a:rPr>
              <a:t>Presented by</a:t>
            </a:r>
          </a:p>
          <a:p>
            <a:pPr marL="0" indent="0">
              <a:lnSpc>
                <a:spcPct val="150000"/>
              </a:lnSpc>
              <a:buNone/>
            </a:pPr>
            <a:r>
              <a:rPr lang="en-US" sz="5500" b="1" dirty="0">
                <a:latin typeface="Times New Roman" panose="02020603050405020304" pitchFamily="18" charset="0"/>
                <a:cs typeface="Times New Roman" panose="02020603050405020304" pitchFamily="18" charset="0"/>
              </a:rPr>
              <a:t>K. PRIYAVARSHITHA     -   22681A0552                                                    </a:t>
            </a:r>
          </a:p>
          <a:p>
            <a:pPr marL="0" indent="0">
              <a:lnSpc>
                <a:spcPct val="150000"/>
              </a:lnSpc>
              <a:buNone/>
            </a:pPr>
            <a:r>
              <a:rPr lang="en-US" sz="5500" b="1" dirty="0">
                <a:latin typeface="Times New Roman" panose="02020603050405020304" pitchFamily="18" charset="0"/>
                <a:cs typeface="Times New Roman" panose="02020603050405020304" pitchFamily="18" charset="0"/>
              </a:rPr>
              <a:t>K. INRAJU                        -   22681A0545                              </a:t>
            </a:r>
          </a:p>
          <a:p>
            <a:pPr marL="0" indent="0">
              <a:lnSpc>
                <a:spcPct val="150000"/>
              </a:lnSpc>
              <a:buNone/>
            </a:pPr>
            <a:r>
              <a:rPr lang="en-US" sz="5500" b="1" dirty="0">
                <a:latin typeface="Times New Roman" panose="02020603050405020304" pitchFamily="18" charset="0"/>
                <a:cs typeface="Times New Roman" panose="02020603050405020304" pitchFamily="18" charset="0"/>
              </a:rPr>
              <a:t>E. MADHU                        -   22681A0527</a:t>
            </a:r>
          </a:p>
          <a:p>
            <a:pPr marL="0" indent="0">
              <a:lnSpc>
                <a:spcPct val="150000"/>
              </a:lnSpc>
              <a:buNone/>
            </a:pPr>
            <a:r>
              <a:rPr lang="en-US" sz="5500" b="1" dirty="0">
                <a:latin typeface="Times New Roman" panose="02020603050405020304" pitchFamily="18" charset="0"/>
                <a:cs typeface="Times New Roman" panose="02020603050405020304" pitchFamily="18" charset="0"/>
              </a:rPr>
              <a:t>B. SHIVA                            -   22681A0512</a:t>
            </a:r>
          </a:p>
          <a:p>
            <a:pPr marL="0" indent="0">
              <a:buNone/>
            </a:pPr>
            <a:endParaRPr lang="en-US" sz="1800" b="1" dirty="0">
              <a:latin typeface="Times New Roman" panose="02020603050405020304" pitchFamily="18" charset="0"/>
              <a:cs typeface="Times New Roman" panose="02020603050405020304" pitchFamily="18" charset="0"/>
            </a:endParaRPr>
          </a:p>
          <a:p>
            <a:pPr marL="0" indent="0">
              <a:lnSpc>
                <a:spcPct val="150000"/>
              </a:lnSpc>
              <a:buNone/>
            </a:pPr>
            <a:endParaRPr lang="en-US" sz="1800" b="1" dirty="0">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9DC829D4-E87F-78E3-E572-9BB314509AEE}"/>
              </a:ext>
            </a:extLst>
          </p:cNvPr>
          <p:cNvSpPr>
            <a:spLocks noGrp="1"/>
          </p:cNvSpPr>
          <p:nvPr>
            <p:ph sz="half" idx="2"/>
          </p:nvPr>
        </p:nvSpPr>
        <p:spPr>
          <a:xfrm>
            <a:off x="7097488" y="4252490"/>
            <a:ext cx="4256312" cy="1863944"/>
          </a:xfrm>
        </p:spPr>
        <p:txBody>
          <a:bodyPr>
            <a:normAutofit fontScale="25000" lnSpcReduction="20000"/>
          </a:bodyPr>
          <a:lstStyle/>
          <a:p>
            <a:pPr marL="0" indent="0">
              <a:buNone/>
            </a:pPr>
            <a:r>
              <a:rPr lang="en-US" sz="5600" b="1" dirty="0">
                <a:latin typeface="Times New Roman" panose="02020603050405020304" pitchFamily="18" charset="0"/>
                <a:cs typeface="Times New Roman" panose="02020603050405020304" pitchFamily="18" charset="0"/>
              </a:rPr>
              <a:t>Guided by</a:t>
            </a:r>
          </a:p>
          <a:p>
            <a:pPr marL="0" indent="0">
              <a:buNone/>
            </a:pPr>
            <a:r>
              <a:rPr lang="en-US" sz="5600" b="1" dirty="0">
                <a:latin typeface="Times New Roman" panose="02020603050405020304" pitchFamily="18" charset="0"/>
                <a:cs typeface="Times New Roman" panose="02020603050405020304" pitchFamily="18" charset="0"/>
              </a:rPr>
              <a:t>DR. P. U. ANITHA(Assoc.prof)</a:t>
            </a:r>
          </a:p>
          <a:p>
            <a:pPr marL="0" indent="0">
              <a:buNone/>
            </a:pPr>
            <a:endParaRPr lang="en-US" sz="5600" b="1" dirty="0">
              <a:latin typeface="Times New Roman" panose="02020603050405020304" pitchFamily="18" charset="0"/>
              <a:cs typeface="Times New Roman" panose="02020603050405020304" pitchFamily="18" charset="0"/>
            </a:endParaRPr>
          </a:p>
          <a:p>
            <a:pPr marL="0" indent="0">
              <a:buNone/>
            </a:pPr>
            <a:r>
              <a:rPr lang="en-US" sz="5600" b="1" dirty="0">
                <a:latin typeface="Times New Roman" panose="02020603050405020304" pitchFamily="18" charset="0"/>
                <a:cs typeface="Times New Roman" panose="02020603050405020304" pitchFamily="18" charset="0"/>
              </a:rPr>
              <a:t>HOD </a:t>
            </a:r>
          </a:p>
          <a:p>
            <a:pPr marL="0" indent="0">
              <a:buNone/>
            </a:pPr>
            <a:r>
              <a:rPr lang="en-US" sz="5600" b="1" dirty="0">
                <a:latin typeface="Times New Roman" panose="02020603050405020304" pitchFamily="18" charset="0"/>
                <a:cs typeface="Times New Roman" panose="02020603050405020304" pitchFamily="18" charset="0"/>
              </a:rPr>
              <a:t>Mr. M. RAMARAJU(Ass.prof)</a:t>
            </a:r>
          </a:p>
          <a:p>
            <a:endParaRPr lang="en-IN" dirty="0"/>
          </a:p>
        </p:txBody>
      </p:sp>
      <p:pic>
        <p:nvPicPr>
          <p:cNvPr id="7" name="Picture 6">
            <a:extLst>
              <a:ext uri="{FF2B5EF4-FFF2-40B4-BE49-F238E27FC236}">
                <a16:creationId xmlns:a16="http://schemas.microsoft.com/office/drawing/2014/main" id="{12FC1E4C-3127-0915-550F-9A232EFFCC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1086" y="617455"/>
            <a:ext cx="1023183" cy="803713"/>
          </a:xfrm>
          <a:prstGeom prst="rect">
            <a:avLst/>
          </a:prstGeom>
        </p:spPr>
      </p:pic>
    </p:spTree>
    <p:extLst>
      <p:ext uri="{BB962C8B-B14F-4D97-AF65-F5344CB8AC3E}">
        <p14:creationId xmlns:p14="http://schemas.microsoft.com/office/powerpoint/2010/main" val="1591234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CD32A-F4BF-75BA-77F0-98A4E92AC364}"/>
              </a:ext>
            </a:extLst>
          </p:cNvPr>
          <p:cNvSpPr>
            <a:spLocks noGrp="1"/>
          </p:cNvSpPr>
          <p:nvPr>
            <p:ph type="title"/>
          </p:nvPr>
        </p:nvSpPr>
        <p:spPr>
          <a:xfrm>
            <a:off x="248479" y="357809"/>
            <a:ext cx="11256134" cy="834887"/>
          </a:xfrm>
        </p:spPr>
        <p:txBody>
          <a:bodyPr>
            <a:normAutofit/>
          </a:bodyPr>
          <a:lstStyle/>
          <a:p>
            <a:r>
              <a:rPr lang="en-US" sz="2800" b="1" dirty="0">
                <a:latin typeface="Times New Roman" panose="02020603050405020304" pitchFamily="18" charset="0"/>
                <a:cs typeface="Times New Roman" panose="02020603050405020304" pitchFamily="18" charset="0"/>
              </a:rPr>
              <a:t>				        5. MODULES </a:t>
            </a:r>
            <a:endParaRPr lang="en-IN" sz="2800" dirty="0"/>
          </a:p>
        </p:txBody>
      </p:sp>
      <p:sp>
        <p:nvSpPr>
          <p:cNvPr id="3" name="Content Placeholder 2">
            <a:extLst>
              <a:ext uri="{FF2B5EF4-FFF2-40B4-BE49-F238E27FC236}">
                <a16:creationId xmlns:a16="http://schemas.microsoft.com/office/drawing/2014/main" id="{FE02EB77-C476-8117-3F63-7EAAAA49E187}"/>
              </a:ext>
            </a:extLst>
          </p:cNvPr>
          <p:cNvSpPr>
            <a:spLocks noGrp="1"/>
          </p:cNvSpPr>
          <p:nvPr>
            <p:ph idx="1"/>
          </p:nvPr>
        </p:nvSpPr>
        <p:spPr>
          <a:xfrm>
            <a:off x="595618" y="1192695"/>
            <a:ext cx="10908994" cy="5414581"/>
          </a:xfrm>
        </p:spPr>
        <p:txBody>
          <a:bodyPr>
            <a:normAutofit fontScale="92500" lnSpcReduction="20000"/>
          </a:bodyPr>
          <a:lstStyle/>
          <a:p>
            <a:pPr marL="0" indent="0" algn="just">
              <a:lnSpc>
                <a:spcPct val="100000"/>
              </a:lnSpc>
              <a:buNone/>
            </a:pPr>
            <a:r>
              <a:rPr lang="en-US" sz="1800" b="1" dirty="0">
                <a:latin typeface="Times New Roman" panose="02020603050405020304" pitchFamily="18" charset="0"/>
                <a:cs typeface="Times New Roman" panose="02020603050405020304" pitchFamily="18" charset="0"/>
              </a:rPr>
              <a:t>4. Model Training Module</a:t>
            </a:r>
            <a:endParaRPr lang="en-IN" sz="1800" dirty="0">
              <a:latin typeface="Times New Roman" panose="02020603050405020304" pitchFamily="18" charset="0"/>
              <a:cs typeface="Times New Roman" panose="02020603050405020304" pitchFamily="18" charset="0"/>
            </a:endParaRPr>
          </a:p>
          <a:p>
            <a:pPr marL="0" lvl="0" indent="0" algn="just">
              <a:lnSpc>
                <a:spcPct val="100000"/>
              </a:lnSpc>
              <a:buNone/>
            </a:pPr>
            <a:r>
              <a:rPr lang="en-US" sz="1800" b="1" dirty="0">
                <a:latin typeface="Times New Roman" panose="02020603050405020304" pitchFamily="18" charset="0"/>
                <a:cs typeface="Times New Roman" panose="02020603050405020304" pitchFamily="18" charset="0"/>
              </a:rPr>
              <a:t>Purpose:</a:t>
            </a:r>
            <a:r>
              <a:rPr lang="en-US" sz="1800" dirty="0">
                <a:latin typeface="Times New Roman" panose="02020603050405020304" pitchFamily="18" charset="0"/>
                <a:cs typeface="Times New Roman" panose="02020603050405020304" pitchFamily="18" charset="0"/>
              </a:rPr>
              <a:t> To train the machine learning model using the preprocessed data.</a:t>
            </a:r>
          </a:p>
          <a:p>
            <a:pPr marL="342900" lvl="0" indent="-342900">
              <a:buFont typeface="+mj-lt"/>
              <a:buAutoNum type="arabicPeriod"/>
            </a:pPr>
            <a:r>
              <a:rPr lang="en-US" sz="1800" dirty="0">
                <a:latin typeface="Times New Roman" panose="02020603050405020304" pitchFamily="18" charset="0"/>
                <a:cs typeface="Times New Roman" panose="02020603050405020304" pitchFamily="18" charset="0"/>
              </a:rPr>
              <a:t>Trains selected ML algorithms (e.g., Random Forest, Neural Network)</a:t>
            </a:r>
            <a:endParaRPr lang="en-IN" sz="18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800" dirty="0">
                <a:latin typeface="Times New Roman" panose="02020603050405020304" pitchFamily="18" charset="0"/>
                <a:cs typeface="Times New Roman" panose="02020603050405020304" pitchFamily="18" charset="0"/>
              </a:rPr>
              <a:t>Hyperparameter tuning to optimize performance</a:t>
            </a:r>
            <a:endParaRPr lang="en-IN" sz="1800" dirty="0">
              <a:latin typeface="Times New Roman" panose="02020603050405020304" pitchFamily="18" charset="0"/>
              <a:cs typeface="Times New Roman" panose="02020603050405020304" pitchFamily="18" charset="0"/>
            </a:endParaRPr>
          </a:p>
          <a:p>
            <a:pPr marL="0" indent="0" algn="just">
              <a:lnSpc>
                <a:spcPct val="100000"/>
              </a:lnSpc>
              <a:buNone/>
            </a:pPr>
            <a:r>
              <a:rPr lang="en-US" sz="1800" b="1" dirty="0">
                <a:latin typeface="Times New Roman" panose="02020603050405020304" pitchFamily="18" charset="0"/>
                <a:cs typeface="Times New Roman" panose="02020603050405020304" pitchFamily="18" charset="0"/>
              </a:rPr>
              <a:t>5. Prediction Module</a:t>
            </a:r>
            <a:endParaRPr lang="en-IN" sz="1800" dirty="0">
              <a:latin typeface="Times New Roman" panose="02020603050405020304" pitchFamily="18" charset="0"/>
              <a:cs typeface="Times New Roman" panose="02020603050405020304" pitchFamily="18" charset="0"/>
            </a:endParaRPr>
          </a:p>
          <a:p>
            <a:pPr marL="0" lvl="0" indent="0" algn="just">
              <a:lnSpc>
                <a:spcPct val="100000"/>
              </a:lnSpc>
              <a:buNone/>
            </a:pPr>
            <a:r>
              <a:rPr lang="en-US" sz="1800" b="1" dirty="0">
                <a:latin typeface="Times New Roman" panose="02020603050405020304" pitchFamily="18" charset="0"/>
                <a:cs typeface="Times New Roman" panose="02020603050405020304" pitchFamily="18" charset="0"/>
              </a:rPr>
              <a:t>Purpose:</a:t>
            </a:r>
            <a:r>
              <a:rPr lang="en-US" sz="1800" dirty="0">
                <a:latin typeface="Times New Roman" panose="02020603050405020304" pitchFamily="18" charset="0"/>
                <a:cs typeface="Times New Roman" panose="02020603050405020304" pitchFamily="18" charset="0"/>
              </a:rPr>
              <a:t> To forecast future stock prices based on the trained model.</a:t>
            </a:r>
          </a:p>
          <a:p>
            <a:pPr marL="342900" lvl="0" indent="-342900">
              <a:buFont typeface="+mj-lt"/>
              <a:buAutoNum type="arabicPeriod"/>
            </a:pPr>
            <a:r>
              <a:rPr lang="en-US" sz="1800" dirty="0">
                <a:latin typeface="Times New Roman" panose="02020603050405020304" pitchFamily="18" charset="0"/>
                <a:cs typeface="Times New Roman" panose="02020603050405020304" pitchFamily="18" charset="0"/>
              </a:rPr>
              <a:t>  Accepts new input data</a:t>
            </a:r>
            <a:endParaRPr lang="en-IN" sz="18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800" dirty="0">
                <a:latin typeface="Times New Roman" panose="02020603050405020304" pitchFamily="18" charset="0"/>
                <a:cs typeface="Times New Roman" panose="02020603050405020304" pitchFamily="18" charset="0"/>
              </a:rPr>
              <a:t>  Uses the trained model to generate price predictions</a:t>
            </a:r>
            <a:endParaRPr lang="en-IN" sz="1800" dirty="0">
              <a:latin typeface="Times New Roman" panose="02020603050405020304" pitchFamily="18" charset="0"/>
              <a:cs typeface="Times New Roman" panose="02020603050405020304" pitchFamily="18" charset="0"/>
            </a:endParaRPr>
          </a:p>
          <a:p>
            <a:pPr marL="0" lvl="0" indent="0" algn="just">
              <a:lnSpc>
                <a:spcPct val="100000"/>
              </a:lnSpc>
              <a:buNone/>
            </a:pPr>
            <a:r>
              <a:rPr lang="en-US" sz="1800" b="1" dirty="0">
                <a:latin typeface="Times New Roman" panose="02020603050405020304" pitchFamily="18" charset="0"/>
                <a:cs typeface="Times New Roman" panose="02020603050405020304" pitchFamily="18" charset="0"/>
              </a:rPr>
              <a:t>6. Visualization Module</a:t>
            </a:r>
            <a:endParaRPr lang="en-IN" sz="1800" dirty="0">
              <a:latin typeface="Times New Roman" panose="02020603050405020304" pitchFamily="18" charset="0"/>
              <a:cs typeface="Times New Roman" panose="02020603050405020304" pitchFamily="18" charset="0"/>
            </a:endParaRPr>
          </a:p>
          <a:p>
            <a:pPr marL="0" lvl="0" indent="0" algn="just">
              <a:lnSpc>
                <a:spcPct val="100000"/>
              </a:lnSpc>
              <a:buNone/>
            </a:pPr>
            <a:r>
              <a:rPr lang="en-US" sz="1800" b="1" dirty="0">
                <a:latin typeface="Times New Roman" panose="02020603050405020304" pitchFamily="18" charset="0"/>
                <a:cs typeface="Times New Roman" panose="02020603050405020304" pitchFamily="18" charset="0"/>
              </a:rPr>
              <a:t>Purpose:</a:t>
            </a:r>
            <a:r>
              <a:rPr lang="en-US" sz="1800" dirty="0">
                <a:latin typeface="Times New Roman" panose="02020603050405020304" pitchFamily="18" charset="0"/>
                <a:cs typeface="Times New Roman" panose="02020603050405020304" pitchFamily="18" charset="0"/>
              </a:rPr>
              <a:t> To display prediction results in an easy-to-understand format.</a:t>
            </a:r>
          </a:p>
          <a:p>
            <a:pPr marL="457200" lvl="0" indent="-457200">
              <a:buFont typeface="+mj-lt"/>
              <a:buAutoNum type="arabicPeriod"/>
            </a:pPr>
            <a:r>
              <a:rPr lang="en-US" sz="2100" dirty="0">
                <a:latin typeface="Times New Roman" panose="02020603050405020304" pitchFamily="18" charset="0"/>
                <a:cs typeface="Times New Roman" panose="02020603050405020304" pitchFamily="18" charset="0"/>
              </a:rPr>
              <a:t>Accepts new input data</a:t>
            </a:r>
            <a:endParaRPr lang="en-IN" sz="2100" dirty="0">
              <a:latin typeface="Times New Roman" panose="02020603050405020304" pitchFamily="18" charset="0"/>
              <a:cs typeface="Times New Roman" panose="02020603050405020304" pitchFamily="18" charset="0"/>
            </a:endParaRPr>
          </a:p>
          <a:p>
            <a:pPr marL="457200" lvl="0" indent="-457200">
              <a:buFont typeface="+mj-lt"/>
              <a:buAutoNum type="arabicPeriod"/>
            </a:pPr>
            <a:r>
              <a:rPr lang="en-US" sz="2100" dirty="0">
                <a:latin typeface="Times New Roman" panose="02020603050405020304" pitchFamily="18" charset="0"/>
                <a:cs typeface="Times New Roman" panose="02020603050405020304" pitchFamily="18" charset="0"/>
              </a:rPr>
              <a:t>Uses the trained model to generate price predictions</a:t>
            </a:r>
            <a:endParaRPr lang="en-IN" sz="2100" dirty="0">
              <a:latin typeface="Times New Roman" panose="02020603050405020304" pitchFamily="18" charset="0"/>
              <a:cs typeface="Times New Roman" panose="02020603050405020304" pitchFamily="18" charset="0"/>
            </a:endParaRPr>
          </a:p>
          <a:p>
            <a:pPr marL="0" indent="0" algn="just">
              <a:lnSpc>
                <a:spcPct val="100000"/>
              </a:lnSpc>
              <a:buNone/>
            </a:pPr>
            <a:r>
              <a:rPr lang="en-US" sz="1800" b="1" dirty="0">
                <a:latin typeface="Times New Roman" panose="02020603050405020304" pitchFamily="18" charset="0"/>
                <a:cs typeface="Times New Roman" panose="02020603050405020304" pitchFamily="18" charset="0"/>
              </a:rPr>
              <a:t>7. Performance Evaluation Module</a:t>
            </a:r>
            <a:endParaRPr lang="en-IN" sz="1800" dirty="0">
              <a:latin typeface="Times New Roman" panose="02020603050405020304" pitchFamily="18" charset="0"/>
              <a:cs typeface="Times New Roman" panose="02020603050405020304" pitchFamily="18" charset="0"/>
            </a:endParaRPr>
          </a:p>
          <a:p>
            <a:pPr marL="0" lvl="0" indent="0">
              <a:buNone/>
            </a:pPr>
            <a:r>
              <a:rPr lang="en-US" sz="1800" b="1" dirty="0">
                <a:latin typeface="Times New Roman" panose="02020603050405020304" pitchFamily="18" charset="0"/>
                <a:cs typeface="Times New Roman" panose="02020603050405020304" pitchFamily="18" charset="0"/>
              </a:rPr>
              <a:t>Purpose:</a:t>
            </a:r>
            <a:r>
              <a:rPr lang="en-US" sz="1800" dirty="0">
                <a:latin typeface="Times New Roman" panose="02020603050405020304" pitchFamily="18" charset="0"/>
                <a:cs typeface="Times New Roman" panose="02020603050405020304" pitchFamily="18" charset="0"/>
              </a:rPr>
              <a:t> To evaluate how well the model is performing.</a:t>
            </a:r>
          </a:p>
          <a:p>
            <a:pPr marL="457200" lvl="0" indent="-457200">
              <a:buFont typeface="+mj-lt"/>
              <a:buAutoNum type="arabicPeriod"/>
            </a:pPr>
            <a:r>
              <a:rPr lang="en-US" sz="1900" dirty="0">
                <a:latin typeface="Times New Roman" panose="02020603050405020304" pitchFamily="18" charset="0"/>
                <a:cs typeface="Times New Roman" panose="02020603050405020304" pitchFamily="18" charset="0"/>
              </a:rPr>
              <a:t>Mean Absolute Error (MAE)</a:t>
            </a:r>
          </a:p>
          <a:p>
            <a:pPr marL="457200" lvl="0" indent="-457200">
              <a:buFont typeface="+mj-lt"/>
              <a:buAutoNum type="arabicPeriod"/>
            </a:pPr>
            <a:r>
              <a:rPr lang="en-US" sz="1900" dirty="0">
                <a:latin typeface="Times New Roman" panose="02020603050405020304" pitchFamily="18" charset="0"/>
                <a:cs typeface="Times New Roman" panose="02020603050405020304" pitchFamily="18" charset="0"/>
              </a:rPr>
              <a:t>Root Mean Square Error (RMSE)</a:t>
            </a:r>
            <a:endParaRPr lang="en-IN" sz="1900" dirty="0">
              <a:latin typeface="Times New Roman" panose="02020603050405020304" pitchFamily="18" charset="0"/>
              <a:cs typeface="Times New Roman" panose="02020603050405020304" pitchFamily="18" charset="0"/>
            </a:endParaRPr>
          </a:p>
          <a:p>
            <a:pPr marL="0" lvl="0" indent="0">
              <a:lnSpc>
                <a:spcPct val="115000"/>
              </a:lnSpc>
              <a:spcAft>
                <a:spcPts val="1000"/>
              </a:spcAft>
              <a:buNone/>
              <a:tabLst>
                <a:tab pos="457200" algn="l"/>
              </a:tabLst>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1530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A8F64-C5FE-6E6A-5A71-74D503E5875D}"/>
              </a:ext>
            </a:extLst>
          </p:cNvPr>
          <p:cNvSpPr>
            <a:spLocks noGrp="1"/>
          </p:cNvSpPr>
          <p:nvPr>
            <p:ph type="title"/>
          </p:nvPr>
        </p:nvSpPr>
        <p:spPr>
          <a:xfrm>
            <a:off x="838200" y="365126"/>
            <a:ext cx="10515600" cy="507329"/>
          </a:xfrm>
        </p:spPr>
        <p:txBody>
          <a:bodyPr>
            <a:normAutofit fontScale="90000"/>
          </a:bodyPr>
          <a:lstStyle/>
          <a:p>
            <a:r>
              <a:rPr lang="en-US" b="1" dirty="0">
                <a:latin typeface="Times New Roman" panose="02020603050405020304" pitchFamily="18" charset="0"/>
                <a:cs typeface="Times New Roman" panose="02020603050405020304" pitchFamily="18" charset="0"/>
              </a:rPr>
              <a:t> 		      </a:t>
            </a:r>
            <a:r>
              <a:rPr lang="en-US" sz="2800" b="1" dirty="0">
                <a:latin typeface="Times New Roman" panose="02020603050405020304" pitchFamily="18" charset="0"/>
                <a:cs typeface="Times New Roman" panose="02020603050405020304" pitchFamily="18" charset="0"/>
              </a:rPr>
              <a:t>6. DATA FLOW DIAGRAM </a:t>
            </a:r>
            <a:endParaRPr lang="en-IN" sz="2800" dirty="0"/>
          </a:p>
        </p:txBody>
      </p:sp>
      <p:sp>
        <p:nvSpPr>
          <p:cNvPr id="3" name="Content Placeholder 2">
            <a:extLst>
              <a:ext uri="{FF2B5EF4-FFF2-40B4-BE49-F238E27FC236}">
                <a16:creationId xmlns:a16="http://schemas.microsoft.com/office/drawing/2014/main" id="{988E8836-0A8F-1B34-923F-AFE8EF9C2516}"/>
              </a:ext>
            </a:extLst>
          </p:cNvPr>
          <p:cNvSpPr>
            <a:spLocks noGrp="1"/>
          </p:cNvSpPr>
          <p:nvPr>
            <p:ph idx="1"/>
          </p:nvPr>
        </p:nvSpPr>
        <p:spPr>
          <a:xfrm>
            <a:off x="285225" y="1357460"/>
            <a:ext cx="11694253" cy="4769963"/>
          </a:xfrm>
        </p:spPr>
        <p:txBody>
          <a:bodyPr>
            <a:normAutofit fontScale="47500" lnSpcReduction="20000"/>
          </a:bodyPr>
          <a:lstStyle/>
          <a:p>
            <a:r>
              <a:rPr lang="en-US" sz="3700" b="1" dirty="0">
                <a:latin typeface="Times New Roman" panose="02020603050405020304" pitchFamily="18" charset="0"/>
                <a:cs typeface="Times New Roman" panose="02020603050405020304" pitchFamily="18" charset="0"/>
              </a:rPr>
              <a:t>Process:</a:t>
            </a:r>
            <a:endParaRPr lang="en-IN" sz="3700" dirty="0">
              <a:latin typeface="Times New Roman" panose="02020603050405020304" pitchFamily="18" charset="0"/>
              <a:cs typeface="Times New Roman" panose="02020603050405020304" pitchFamily="18" charset="0"/>
            </a:endParaRPr>
          </a:p>
          <a:p>
            <a:pPr marL="0" indent="0">
              <a:buNone/>
            </a:pPr>
            <a:r>
              <a:rPr lang="en-US" sz="3700" dirty="0">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 Stock Price Prediction System</a:t>
            </a:r>
            <a:endParaRPr lang="en-IN" sz="3400" dirty="0">
              <a:latin typeface="Times New Roman" panose="02020603050405020304" pitchFamily="18" charset="0"/>
              <a:cs typeface="Times New Roman" panose="02020603050405020304" pitchFamily="18" charset="0"/>
            </a:endParaRPr>
          </a:p>
          <a:p>
            <a:r>
              <a:rPr lang="en-US" sz="3700" b="1" dirty="0">
                <a:latin typeface="Times New Roman" panose="02020603050405020304" pitchFamily="18" charset="0"/>
                <a:cs typeface="Times New Roman" panose="02020603050405020304" pitchFamily="18" charset="0"/>
              </a:rPr>
              <a:t>Data Flows:</a:t>
            </a:r>
            <a:endParaRPr lang="en-IN" sz="3700" dirty="0">
              <a:latin typeface="Times New Roman" panose="02020603050405020304" pitchFamily="18" charset="0"/>
              <a:cs typeface="Times New Roman" panose="02020603050405020304" pitchFamily="18" charset="0"/>
            </a:endParaRPr>
          </a:p>
          <a:p>
            <a:pPr marL="0" indent="0">
              <a:buNone/>
            </a:pPr>
            <a:r>
              <a:rPr lang="en-US" sz="3700" dirty="0">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 User sends request for stock prediction</a:t>
            </a:r>
            <a:endParaRPr lang="en-IN" sz="3400" dirty="0">
              <a:latin typeface="Times New Roman" panose="02020603050405020304" pitchFamily="18" charset="0"/>
              <a:cs typeface="Times New Roman" panose="02020603050405020304" pitchFamily="18" charset="0"/>
            </a:endParaRPr>
          </a:p>
          <a:p>
            <a:pPr marL="0" indent="0">
              <a:buNone/>
            </a:pPr>
            <a:r>
              <a:rPr lang="en-US" sz="3400" dirty="0">
                <a:latin typeface="Times New Roman" panose="02020603050405020304" pitchFamily="18" charset="0"/>
                <a:cs typeface="Times New Roman" panose="02020603050405020304" pitchFamily="18" charset="0"/>
              </a:rPr>
              <a:t>      - System fetches historical data from external sources</a:t>
            </a:r>
            <a:endParaRPr lang="en-IN" sz="3400" dirty="0">
              <a:latin typeface="Times New Roman" panose="02020603050405020304" pitchFamily="18" charset="0"/>
              <a:cs typeface="Times New Roman" panose="02020603050405020304" pitchFamily="18" charset="0"/>
            </a:endParaRPr>
          </a:p>
          <a:p>
            <a:pPr marL="0" indent="0">
              <a:buNone/>
            </a:pPr>
            <a:r>
              <a:rPr lang="en-US" sz="3400" dirty="0">
                <a:latin typeface="Times New Roman" panose="02020603050405020304" pitchFamily="18" charset="0"/>
                <a:cs typeface="Times New Roman" panose="02020603050405020304" pitchFamily="18" charset="0"/>
              </a:rPr>
              <a:t>      - System returns predicted price/movement to the user</a:t>
            </a:r>
            <a:endParaRPr lang="en-IN" sz="3400" dirty="0">
              <a:latin typeface="Times New Roman" panose="02020603050405020304" pitchFamily="18" charset="0"/>
              <a:cs typeface="Times New Roman" panose="02020603050405020304" pitchFamily="18" charset="0"/>
            </a:endParaRPr>
          </a:p>
          <a:p>
            <a:r>
              <a:rPr lang="en-US" sz="3700" b="1" dirty="0">
                <a:latin typeface="Times New Roman" panose="02020603050405020304" pitchFamily="18" charset="0"/>
                <a:cs typeface="Times New Roman" panose="02020603050405020304" pitchFamily="18" charset="0"/>
              </a:rPr>
              <a:t>Processes:</a:t>
            </a:r>
            <a:endParaRPr lang="en-IN" sz="3700" dirty="0">
              <a:latin typeface="Times New Roman" panose="02020603050405020304" pitchFamily="18" charset="0"/>
              <a:cs typeface="Times New Roman" panose="02020603050405020304" pitchFamily="18" charset="0"/>
            </a:endParaRPr>
          </a:p>
          <a:p>
            <a:pPr marL="0" indent="0">
              <a:buNone/>
            </a:pPr>
            <a:r>
              <a:rPr lang="en-US" sz="3700" dirty="0">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1. Data Collection</a:t>
            </a:r>
          </a:p>
          <a:p>
            <a:pPr marL="0" indent="0">
              <a:buNone/>
            </a:pPr>
            <a:r>
              <a:rPr lang="en-US" sz="3400" dirty="0">
                <a:latin typeface="Times New Roman" panose="02020603050405020304" pitchFamily="18" charset="0"/>
                <a:cs typeface="Times New Roman" panose="02020603050405020304" pitchFamily="18" charset="0"/>
              </a:rPr>
              <a:t>     2. Data Preprocessing</a:t>
            </a:r>
            <a:endParaRPr lang="en-IN" sz="3400" dirty="0">
              <a:latin typeface="Times New Roman" panose="02020603050405020304" pitchFamily="18" charset="0"/>
              <a:cs typeface="Times New Roman" panose="02020603050405020304" pitchFamily="18" charset="0"/>
            </a:endParaRPr>
          </a:p>
          <a:p>
            <a:pPr marL="0" indent="0">
              <a:buNone/>
            </a:pPr>
            <a:r>
              <a:rPr lang="en-US" sz="3400" dirty="0">
                <a:latin typeface="Times New Roman" panose="02020603050405020304" pitchFamily="18" charset="0"/>
                <a:cs typeface="Times New Roman" panose="02020603050405020304" pitchFamily="18" charset="0"/>
              </a:rPr>
              <a:t>     3. Feature Extraction</a:t>
            </a:r>
            <a:endParaRPr lang="en-IN" sz="3400" dirty="0">
              <a:latin typeface="Times New Roman" panose="02020603050405020304" pitchFamily="18" charset="0"/>
              <a:cs typeface="Times New Roman" panose="02020603050405020304" pitchFamily="18" charset="0"/>
            </a:endParaRPr>
          </a:p>
          <a:p>
            <a:pPr marL="0" indent="0">
              <a:buNone/>
            </a:pPr>
            <a:r>
              <a:rPr lang="en-US" sz="3400" dirty="0">
                <a:latin typeface="Times New Roman" panose="02020603050405020304" pitchFamily="18" charset="0"/>
                <a:cs typeface="Times New Roman" panose="02020603050405020304" pitchFamily="18" charset="0"/>
              </a:rPr>
              <a:t>     4. Model Training &amp; Prediction</a:t>
            </a:r>
            <a:endParaRPr lang="en-IN" sz="3400" dirty="0">
              <a:latin typeface="Times New Roman" panose="02020603050405020304" pitchFamily="18" charset="0"/>
              <a:cs typeface="Times New Roman" panose="02020603050405020304" pitchFamily="18" charset="0"/>
            </a:endParaRPr>
          </a:p>
          <a:p>
            <a:pPr marL="0" indent="0">
              <a:buNone/>
            </a:pPr>
            <a:r>
              <a:rPr lang="en-US" sz="3400" dirty="0">
                <a:latin typeface="Times New Roman" panose="02020603050405020304" pitchFamily="18" charset="0"/>
                <a:cs typeface="Times New Roman" panose="02020603050405020304" pitchFamily="18" charset="0"/>
              </a:rPr>
              <a:t>     5. Result Evaluation &amp; Visualization</a:t>
            </a:r>
            <a:endParaRPr lang="en-IN" sz="3400" dirty="0">
              <a:latin typeface="Times New Roman" panose="02020603050405020304" pitchFamily="18" charset="0"/>
              <a:cs typeface="Times New Roman" panose="02020603050405020304" pitchFamily="18" charset="0"/>
            </a:endParaRPr>
          </a:p>
          <a:p>
            <a:r>
              <a:rPr lang="en-US" sz="3700" b="1" dirty="0">
                <a:latin typeface="Times New Roman" panose="02020603050405020304" pitchFamily="18" charset="0"/>
                <a:cs typeface="Times New Roman" panose="02020603050405020304" pitchFamily="18" charset="0"/>
              </a:rPr>
              <a:t>External Entities:</a:t>
            </a:r>
            <a:endParaRPr lang="en-IN" sz="3700" dirty="0">
              <a:latin typeface="Times New Roman" panose="02020603050405020304" pitchFamily="18" charset="0"/>
              <a:cs typeface="Times New Roman" panose="02020603050405020304" pitchFamily="18" charset="0"/>
            </a:endParaRPr>
          </a:p>
          <a:p>
            <a:pPr marL="0" indent="0">
              <a:buNone/>
            </a:pPr>
            <a:r>
              <a:rPr lang="en-US" sz="3700" dirty="0">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 User</a:t>
            </a:r>
            <a:endParaRPr lang="en-IN" sz="3400" dirty="0">
              <a:latin typeface="Times New Roman" panose="02020603050405020304" pitchFamily="18" charset="0"/>
              <a:cs typeface="Times New Roman" panose="02020603050405020304" pitchFamily="18" charset="0"/>
            </a:endParaRPr>
          </a:p>
          <a:p>
            <a:pPr marL="0" indent="0">
              <a:buNone/>
            </a:pPr>
            <a:r>
              <a:rPr lang="en-US" sz="3400" dirty="0">
                <a:latin typeface="Times New Roman" panose="02020603050405020304" pitchFamily="18" charset="0"/>
                <a:cs typeface="Times New Roman" panose="02020603050405020304" pitchFamily="18" charset="0"/>
              </a:rPr>
              <a:t>     - Financial Data Source (APIs, CSV files, databases)</a:t>
            </a:r>
            <a:endParaRPr lang="en-IN" sz="3400" dirty="0">
              <a:latin typeface="Times New Roman" panose="02020603050405020304" pitchFamily="18" charset="0"/>
              <a:cs typeface="Times New Roman" panose="02020603050405020304" pitchFamily="18" charset="0"/>
            </a:endParaRPr>
          </a:p>
          <a:p>
            <a:endParaRPr lang="en-IN" dirty="0"/>
          </a:p>
        </p:txBody>
      </p:sp>
      <p:pic>
        <p:nvPicPr>
          <p:cNvPr id="4" name="Picture 1">
            <a:extLst>
              <a:ext uri="{FF2B5EF4-FFF2-40B4-BE49-F238E27FC236}">
                <a16:creationId xmlns:a16="http://schemas.microsoft.com/office/drawing/2014/main" id="{C89A6A02-BC34-1AED-34CC-088914E0C9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1116" y="1357460"/>
            <a:ext cx="6965659" cy="4501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0231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8B340-58E1-273C-EA96-FDBCA6317C71}"/>
              </a:ext>
            </a:extLst>
          </p:cNvPr>
          <p:cNvSpPr>
            <a:spLocks noGrp="1"/>
          </p:cNvSpPr>
          <p:nvPr>
            <p:ph type="title"/>
          </p:nvPr>
        </p:nvSpPr>
        <p:spPr>
          <a:xfrm>
            <a:off x="198784" y="745641"/>
            <a:ext cx="11305828" cy="486811"/>
          </a:xfrm>
        </p:spPr>
        <p:txBody>
          <a:bodyPr>
            <a:noAutofit/>
          </a:bodyPr>
          <a:lstStyle/>
          <a:p>
            <a:r>
              <a:rPr lang="en-US" sz="2800" b="1" dirty="0">
                <a:latin typeface="Times New Roman" panose="02020603050405020304" pitchFamily="18" charset="0"/>
                <a:ea typeface="+mn-lt"/>
                <a:cs typeface="Times New Roman" panose="02020603050405020304" pitchFamily="18" charset="0"/>
              </a:rPr>
              <a:t>	   7. SOFTWARE AND HARDWARE REQUIREMENTS </a:t>
            </a:r>
            <a:br>
              <a:rPr lang="en-US" sz="2800" b="1" dirty="0">
                <a:latin typeface="Times New Roman" panose="02020603050405020304" pitchFamily="18" charset="0"/>
                <a:cs typeface="Times New Roman" panose="02020603050405020304" pitchFamily="18" charset="0"/>
              </a:rPr>
            </a:br>
            <a:endParaRPr lang="en-IN" sz="2800" dirty="0"/>
          </a:p>
        </p:txBody>
      </p:sp>
      <p:sp>
        <p:nvSpPr>
          <p:cNvPr id="3" name="Text Placeholder 2">
            <a:extLst>
              <a:ext uri="{FF2B5EF4-FFF2-40B4-BE49-F238E27FC236}">
                <a16:creationId xmlns:a16="http://schemas.microsoft.com/office/drawing/2014/main" id="{FD2DCDE5-D607-1A27-FAA4-17E17E5FCF5A}"/>
              </a:ext>
            </a:extLst>
          </p:cNvPr>
          <p:cNvSpPr>
            <a:spLocks noGrp="1"/>
          </p:cNvSpPr>
          <p:nvPr>
            <p:ph type="body" idx="1"/>
          </p:nvPr>
        </p:nvSpPr>
        <p:spPr>
          <a:xfrm>
            <a:off x="686369" y="1580322"/>
            <a:ext cx="4939748" cy="486811"/>
          </a:xfrm>
        </p:spPr>
        <p:txBody>
          <a:bodyPr>
            <a:normAutofit lnSpcReduction="10000"/>
          </a:bodyPr>
          <a:lstStyle/>
          <a:p>
            <a:pPr marL="0" marR="0" algn="just">
              <a:lnSpc>
                <a:spcPct val="150000"/>
              </a:lnSpc>
              <a:spcAft>
                <a:spcPts val="1000"/>
              </a:spcAft>
            </a:pPr>
            <a:r>
              <a:rPr lang="en-US" sz="2000" b="1" dirty="0">
                <a:latin typeface="Times New Roman" panose="02020603050405020304" pitchFamily="18" charset="0"/>
                <a:ea typeface="Times New Roman" panose="02020603050405020304" pitchFamily="18" charset="0"/>
              </a:rPr>
              <a:t>SOFTWARE REQUIREMENTS :</a:t>
            </a:r>
            <a:endParaRPr lang="en-US" sz="2000" b="1" dirty="0">
              <a:effectLst/>
              <a:latin typeface="Times New Roman" panose="02020603050405020304" pitchFamily="18" charset="0"/>
              <a:ea typeface="Times New Roman" panose="02020603050405020304" pitchFamily="18" charset="0"/>
            </a:endParaRPr>
          </a:p>
        </p:txBody>
      </p:sp>
      <p:sp>
        <p:nvSpPr>
          <p:cNvPr id="4" name="Content Placeholder 3">
            <a:extLst>
              <a:ext uri="{FF2B5EF4-FFF2-40B4-BE49-F238E27FC236}">
                <a16:creationId xmlns:a16="http://schemas.microsoft.com/office/drawing/2014/main" id="{4AA78A51-0AC0-139E-E37C-FCC0C64DDBC1}"/>
              </a:ext>
            </a:extLst>
          </p:cNvPr>
          <p:cNvSpPr>
            <a:spLocks noGrp="1"/>
          </p:cNvSpPr>
          <p:nvPr>
            <p:ph sz="half" idx="2"/>
          </p:nvPr>
        </p:nvSpPr>
        <p:spPr>
          <a:xfrm>
            <a:off x="813732" y="2415003"/>
            <a:ext cx="4732303" cy="3488023"/>
          </a:xfrm>
        </p:spPr>
        <p:txBody>
          <a:bodyPr>
            <a:normAutofit/>
          </a:bodyPr>
          <a:lstStyle/>
          <a:p>
            <a:pPr marL="342900" marR="0" lvl="0" indent="-342900" algn="just">
              <a:lnSpc>
                <a:spcPct val="150000"/>
              </a:lnSpc>
              <a:spcAft>
                <a:spcPts val="1000"/>
              </a:spcAft>
              <a:buFont typeface="+mj-lt"/>
              <a:buAutoNum type="arabicPeriod"/>
            </a:pPr>
            <a:r>
              <a:rPr lang="en-US" sz="1600" dirty="0">
                <a:effectLst/>
                <a:latin typeface="Times New Roman" panose="02020603050405020304" pitchFamily="18" charset="0"/>
                <a:ea typeface="Calibri" panose="020F0502020204030204" pitchFamily="34" charset="0"/>
              </a:rPr>
              <a:t>Python</a:t>
            </a:r>
            <a:endParaRPr lang="en-US" sz="1600" dirty="0">
              <a:effectLst/>
              <a:latin typeface="Times New Roman" panose="02020603050405020304" pitchFamily="18" charset="0"/>
              <a:ea typeface="Times New Roman" panose="02020603050405020304" pitchFamily="18" charset="0"/>
            </a:endParaRPr>
          </a:p>
          <a:p>
            <a:pPr marL="342900" marR="0" lvl="0" indent="-342900" algn="just">
              <a:lnSpc>
                <a:spcPct val="150000"/>
              </a:lnSpc>
              <a:spcAft>
                <a:spcPts val="1000"/>
              </a:spcAft>
              <a:buFont typeface="+mj-lt"/>
              <a:buAutoNum type="arabicPeriod"/>
            </a:pPr>
            <a:r>
              <a:rPr lang="en-US" sz="1600" dirty="0">
                <a:effectLst/>
                <a:latin typeface="Times New Roman" panose="02020603050405020304" pitchFamily="18" charset="0"/>
                <a:ea typeface="Calibri" panose="020F0502020204030204" pitchFamily="34" charset="0"/>
              </a:rPr>
              <a:t>Django</a:t>
            </a:r>
            <a:endParaRPr lang="en-US" sz="1600" dirty="0">
              <a:latin typeface="Times New Roman" panose="02020603050405020304" pitchFamily="18" charset="0"/>
              <a:ea typeface="Calibri" panose="020F0502020204030204" pitchFamily="34" charset="0"/>
            </a:endParaRPr>
          </a:p>
          <a:p>
            <a:pPr marL="342900" marR="0" lvl="0" indent="-342900" algn="just">
              <a:lnSpc>
                <a:spcPct val="150000"/>
              </a:lnSpc>
              <a:spcAft>
                <a:spcPts val="1000"/>
              </a:spcAft>
              <a:buFont typeface="+mj-lt"/>
              <a:buAutoNum type="arabicPeriod"/>
            </a:pPr>
            <a:r>
              <a:rPr lang="en-US" sz="1600" dirty="0">
                <a:effectLst/>
                <a:latin typeface="Times New Roman" panose="02020603050405020304" pitchFamily="18" charset="0"/>
                <a:ea typeface="Calibri" panose="020F0502020204030204" pitchFamily="34" charset="0"/>
              </a:rPr>
              <a:t>Windows 10 64-bit OS</a:t>
            </a:r>
            <a:endParaRPr lang="en-US" sz="1600" dirty="0">
              <a:latin typeface="Times New Roman" panose="02020603050405020304" pitchFamily="18" charset="0"/>
              <a:ea typeface="Calibri" panose="020F0502020204030204" pitchFamily="34" charset="0"/>
            </a:endParaRPr>
          </a:p>
          <a:p>
            <a:pPr marL="342900" marR="0" lvl="0" indent="-342900" algn="just">
              <a:lnSpc>
                <a:spcPct val="150000"/>
              </a:lnSpc>
              <a:spcAft>
                <a:spcPts val="1000"/>
              </a:spcAft>
              <a:buFont typeface="+mj-lt"/>
              <a:buAutoNum type="arabicPeriod"/>
            </a:pPr>
            <a:r>
              <a:rPr lang="en-US" sz="1600" dirty="0">
                <a:effectLst/>
                <a:latin typeface="Times New Roman" panose="02020603050405020304" pitchFamily="18" charset="0"/>
                <a:ea typeface="Calibri" panose="020F0502020204030204" pitchFamily="34" charset="0"/>
              </a:rPr>
              <a:t>Any Browser (Particularly Chrome)</a:t>
            </a:r>
            <a:endParaRPr lang="en-US" sz="1600" dirty="0">
              <a:effectLst/>
              <a:latin typeface="Times New Roman" panose="02020603050405020304" pitchFamily="18" charset="0"/>
              <a:ea typeface="Times New Roman" panose="02020603050405020304" pitchFamily="18" charset="0"/>
            </a:endParaRPr>
          </a:p>
        </p:txBody>
      </p:sp>
      <p:sp>
        <p:nvSpPr>
          <p:cNvPr id="5" name="Text Placeholder 4">
            <a:extLst>
              <a:ext uri="{FF2B5EF4-FFF2-40B4-BE49-F238E27FC236}">
                <a16:creationId xmlns:a16="http://schemas.microsoft.com/office/drawing/2014/main" id="{21D72D04-2D28-60A1-6ECA-373EF6A38A02}"/>
              </a:ext>
            </a:extLst>
          </p:cNvPr>
          <p:cNvSpPr>
            <a:spLocks noGrp="1"/>
          </p:cNvSpPr>
          <p:nvPr>
            <p:ph type="body" sz="quarter" idx="3"/>
          </p:nvPr>
        </p:nvSpPr>
        <p:spPr>
          <a:xfrm>
            <a:off x="6261653" y="1580322"/>
            <a:ext cx="5243978" cy="486811"/>
          </a:xfrm>
        </p:spPr>
        <p:txBody>
          <a:bodyPr>
            <a:normAutofit lnSpcReduction="10000"/>
          </a:bodyPr>
          <a:lstStyle/>
          <a:p>
            <a:r>
              <a:rPr lang="en-US" sz="2000" b="1" dirty="0">
                <a:latin typeface="Times New Roman" panose="02020603050405020304" pitchFamily="18" charset="0"/>
                <a:cs typeface="Times New Roman" panose="02020603050405020304" pitchFamily="18" charset="0"/>
              </a:rPr>
              <a:t>HARDWARE REQUIREMENTS :</a:t>
            </a:r>
            <a:endParaRPr lang="en-IN" sz="2000" b="1" dirty="0">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B95F6350-30B6-C199-4DF4-F43AFEBFC753}"/>
              </a:ext>
            </a:extLst>
          </p:cNvPr>
          <p:cNvSpPr>
            <a:spLocks noGrp="1"/>
          </p:cNvSpPr>
          <p:nvPr>
            <p:ph sz="quarter" idx="4"/>
          </p:nvPr>
        </p:nvSpPr>
        <p:spPr>
          <a:xfrm>
            <a:off x="6367244" y="2415003"/>
            <a:ext cx="4834156" cy="3484795"/>
          </a:xfrm>
        </p:spPr>
        <p:txBody>
          <a:bodyPr>
            <a:normAutofit/>
          </a:bodyPr>
          <a:lstStyle/>
          <a:p>
            <a:pPr marL="0" marR="0" lvl="0" indent="0" algn="just">
              <a:lnSpc>
                <a:spcPct val="150000"/>
              </a:lnSpc>
              <a:spcAft>
                <a:spcPts val="1000"/>
              </a:spcAft>
              <a:buNone/>
            </a:pPr>
            <a:r>
              <a:rPr lang="en-US" sz="1600" dirty="0">
                <a:effectLst/>
                <a:latin typeface="Times New Roman" panose="02020603050405020304" pitchFamily="18" charset="0"/>
                <a:ea typeface="Calibri" panose="020F0502020204030204" pitchFamily="34" charset="0"/>
              </a:rPr>
              <a:t>1 . Processor: Intel i5</a:t>
            </a:r>
            <a:endParaRPr lang="en-US" sz="1600" dirty="0">
              <a:latin typeface="Times New Roman" panose="02020603050405020304" pitchFamily="18" charset="0"/>
              <a:ea typeface="Calibri" panose="020F0502020204030204" pitchFamily="34" charset="0"/>
            </a:endParaRPr>
          </a:p>
          <a:p>
            <a:pPr marL="0" marR="0" lvl="0" indent="0" algn="just">
              <a:lnSpc>
                <a:spcPct val="150000"/>
              </a:lnSpc>
              <a:spcAft>
                <a:spcPts val="1000"/>
              </a:spcAft>
              <a:buNone/>
            </a:pPr>
            <a:r>
              <a:rPr lang="en-US" sz="1600" dirty="0">
                <a:effectLst/>
                <a:latin typeface="Times New Roman" panose="02020603050405020304" pitchFamily="18" charset="0"/>
                <a:ea typeface="Calibri" panose="020F0502020204030204" pitchFamily="34" charset="0"/>
              </a:rPr>
              <a:t>2 . RAM: 4 GB (min)</a:t>
            </a:r>
            <a:endParaRPr lang="en-US" sz="1600" dirty="0">
              <a:latin typeface="Times New Roman" panose="02020603050405020304" pitchFamily="18" charset="0"/>
              <a:ea typeface="Calibri" panose="020F0502020204030204" pitchFamily="34" charset="0"/>
            </a:endParaRPr>
          </a:p>
          <a:p>
            <a:pPr marL="0" marR="0" lvl="0" indent="0" algn="just">
              <a:lnSpc>
                <a:spcPct val="150000"/>
              </a:lnSpc>
              <a:spcAft>
                <a:spcPts val="1000"/>
              </a:spcAft>
              <a:buNone/>
            </a:pPr>
            <a:r>
              <a:rPr lang="en-US" sz="1600" dirty="0">
                <a:effectLst/>
                <a:latin typeface="Times New Roman" panose="02020603050405020304" pitchFamily="18" charset="0"/>
                <a:ea typeface="Calibri" panose="020F0502020204030204" pitchFamily="34" charset="0"/>
              </a:rPr>
              <a:t>3 . Space on Hard Disk: minimum 1 TB</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282045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4037C-976B-DAA6-9BDA-48B3ABC69515}"/>
              </a:ext>
            </a:extLst>
          </p:cNvPr>
          <p:cNvSpPr>
            <a:spLocks noGrp="1"/>
          </p:cNvSpPr>
          <p:nvPr>
            <p:ph type="title"/>
          </p:nvPr>
        </p:nvSpPr>
        <p:spPr>
          <a:xfrm>
            <a:off x="228600" y="427383"/>
            <a:ext cx="11276012" cy="519395"/>
          </a:xfrm>
        </p:spPr>
        <p:txBody>
          <a:bodyPr>
            <a:normAutofit/>
          </a:bodyPr>
          <a:lstStyle/>
          <a:p>
            <a:r>
              <a:rPr lang="en-US" sz="2800" b="1" dirty="0">
                <a:latin typeface="Times New Roman" panose="02020603050405020304" pitchFamily="18" charset="0"/>
                <a:ea typeface="+mn-lt"/>
                <a:cs typeface="Times New Roman" panose="02020603050405020304" pitchFamily="18" charset="0"/>
              </a:rPr>
              <a:t>				8 . OUTPUT SCREENS </a:t>
            </a:r>
            <a:endParaRPr lang="en-IN" sz="2800" dirty="0"/>
          </a:p>
        </p:txBody>
      </p:sp>
      <p:sp>
        <p:nvSpPr>
          <p:cNvPr id="3" name="Content Placeholder 2">
            <a:extLst>
              <a:ext uri="{FF2B5EF4-FFF2-40B4-BE49-F238E27FC236}">
                <a16:creationId xmlns:a16="http://schemas.microsoft.com/office/drawing/2014/main" id="{45A93662-FBE5-BA02-C48D-E91DAE128498}"/>
              </a:ext>
            </a:extLst>
          </p:cNvPr>
          <p:cNvSpPr>
            <a:spLocks noGrp="1"/>
          </p:cNvSpPr>
          <p:nvPr>
            <p:ph idx="1"/>
          </p:nvPr>
        </p:nvSpPr>
        <p:spPr>
          <a:xfrm>
            <a:off x="228600" y="1073791"/>
            <a:ext cx="11276012" cy="4837431"/>
          </a:xfrm>
        </p:spPr>
        <p:txBody>
          <a:bodyPr>
            <a:normAutofit/>
          </a:bodyPr>
          <a:lstStyle/>
          <a:p>
            <a:pPr marL="0" indent="0">
              <a:buNone/>
            </a:pPr>
            <a:r>
              <a:rPr lang="en-US" sz="2000" b="1" dirty="0">
                <a:latin typeface="Times New Roman" panose="02020603050405020304" pitchFamily="18" charset="0"/>
                <a:cs typeface="Times New Roman" panose="02020603050405020304" pitchFamily="18" charset="0"/>
              </a:rPr>
              <a:t>        HOME PAGE </a:t>
            </a:r>
            <a:endParaRPr lang="en-IN" sz="2000" b="1" dirty="0">
              <a:latin typeface="Times New Roman" panose="02020603050405020304" pitchFamily="18" charset="0"/>
              <a:cs typeface="Times New Roman" panose="02020603050405020304" pitchFamily="18" charset="0"/>
            </a:endParaRPr>
          </a:p>
        </p:txBody>
      </p:sp>
      <p:pic>
        <p:nvPicPr>
          <p:cNvPr id="4" name="Picture 7">
            <a:extLst>
              <a:ext uri="{FF2B5EF4-FFF2-40B4-BE49-F238E27FC236}">
                <a16:creationId xmlns:a16="http://schemas.microsoft.com/office/drawing/2014/main" id="{EB40B72A-789F-0D09-D397-579AD71609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5910" y="1560353"/>
            <a:ext cx="10264877" cy="44900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2491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9AB58-184B-6B37-E7A7-C6232138DD2B}"/>
              </a:ext>
            </a:extLst>
          </p:cNvPr>
          <p:cNvSpPr>
            <a:spLocks noGrp="1"/>
          </p:cNvSpPr>
          <p:nvPr>
            <p:ph type="title"/>
          </p:nvPr>
        </p:nvSpPr>
        <p:spPr>
          <a:xfrm>
            <a:off x="258417" y="407504"/>
            <a:ext cx="11246196" cy="539274"/>
          </a:xfrm>
        </p:spPr>
        <p:txBody>
          <a:bodyPr>
            <a:noAutofit/>
          </a:bodyPr>
          <a:lstStyle/>
          <a:p>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USER REGISTER FORM </a:t>
            </a:r>
            <a:br>
              <a:rPr kumimoji="0" lang="en-US" altLang="en-US" sz="2000" b="0" i="0" u="none" strike="noStrike" cap="none" normalizeH="0" baseline="0" dirty="0">
                <a:ln>
                  <a:noFill/>
                </a:ln>
                <a:solidFill>
                  <a:schemeClr val="tx1"/>
                </a:solidFill>
                <a:effectLst/>
              </a:rPr>
            </a:br>
            <a:r>
              <a:rPr kumimoji="0" lang="en-US" altLang="en-US" sz="2000" b="0" i="0" u="none" strike="noStrike" cap="none" normalizeH="0" baseline="0" dirty="0">
                <a:ln>
                  <a:noFill/>
                </a:ln>
                <a:solidFill>
                  <a:schemeClr val="tx1"/>
                </a:solidFill>
                <a:effectLst/>
              </a:rPr>
              <a:t>  </a:t>
            </a:r>
            <a:endParaRPr lang="en-IN" sz="2000" dirty="0"/>
          </a:p>
        </p:txBody>
      </p:sp>
      <p:sp>
        <p:nvSpPr>
          <p:cNvPr id="3" name="Content Placeholder 2">
            <a:extLst>
              <a:ext uri="{FF2B5EF4-FFF2-40B4-BE49-F238E27FC236}">
                <a16:creationId xmlns:a16="http://schemas.microsoft.com/office/drawing/2014/main" id="{95F16E02-2F34-7EF7-2E7B-CDD975594C25}"/>
              </a:ext>
            </a:extLst>
          </p:cNvPr>
          <p:cNvSpPr>
            <a:spLocks noGrp="1"/>
          </p:cNvSpPr>
          <p:nvPr>
            <p:ph idx="1"/>
          </p:nvPr>
        </p:nvSpPr>
        <p:spPr/>
        <p:txBody>
          <a:bodyPr/>
          <a:lstStyle/>
          <a:p>
            <a:endParaRPr lang="en-IN"/>
          </a:p>
        </p:txBody>
      </p:sp>
      <p:pic>
        <p:nvPicPr>
          <p:cNvPr id="4" name="Picture 4">
            <a:extLst>
              <a:ext uri="{FF2B5EF4-FFF2-40B4-BE49-F238E27FC236}">
                <a16:creationId xmlns:a16="http://schemas.microsoft.com/office/drawing/2014/main" id="{9E015D9D-FE75-1456-78A1-F6B9FBE0F1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7388" y="1103244"/>
            <a:ext cx="10817224" cy="5032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71631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45353-400F-2033-7863-95B04B4032CD}"/>
              </a:ext>
            </a:extLst>
          </p:cNvPr>
          <p:cNvSpPr>
            <a:spLocks noGrp="1"/>
          </p:cNvSpPr>
          <p:nvPr>
            <p:ph type="title"/>
          </p:nvPr>
        </p:nvSpPr>
        <p:spPr>
          <a:xfrm>
            <a:off x="198783" y="347870"/>
            <a:ext cx="11305829" cy="407139"/>
          </a:xfrm>
        </p:spPr>
        <p:txBody>
          <a:bodyPr>
            <a:normAutofit/>
          </a:bodyPr>
          <a:lstStyle/>
          <a:p>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USER LOGIN FORM </a:t>
            </a:r>
            <a:endParaRPr lang="en-IN" sz="2000" dirty="0"/>
          </a:p>
        </p:txBody>
      </p:sp>
      <p:pic>
        <p:nvPicPr>
          <p:cNvPr id="4" name="Picture 1">
            <a:extLst>
              <a:ext uri="{FF2B5EF4-FFF2-40B4-BE49-F238E27FC236}">
                <a16:creationId xmlns:a16="http://schemas.microsoft.com/office/drawing/2014/main" id="{AC44F37F-1D26-E96D-EDDB-541BC1B74B1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1674" y="946778"/>
            <a:ext cx="10863913" cy="49525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96941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6315A1-43BD-CCE3-3589-6808E275A2E1}"/>
              </a:ext>
            </a:extLst>
          </p:cNvPr>
          <p:cNvSpPr>
            <a:spLocks noGrp="1"/>
          </p:cNvSpPr>
          <p:nvPr>
            <p:ph type="title"/>
          </p:nvPr>
        </p:nvSpPr>
        <p:spPr>
          <a:xfrm>
            <a:off x="334297" y="285136"/>
            <a:ext cx="11170315" cy="503430"/>
          </a:xfrm>
        </p:spPr>
        <p:txBody>
          <a:bodyPr>
            <a:normAutofit/>
          </a:bodyPr>
          <a:lstStyle/>
          <a:p>
            <a:r>
              <a:rPr lang="en-US" sz="2000" b="1" dirty="0">
                <a:latin typeface="Times New Roman" panose="02020603050405020304" pitchFamily="18" charset="0"/>
                <a:cs typeface="Times New Roman" panose="02020603050405020304" pitchFamily="18" charset="0"/>
              </a:rPr>
              <a:t>       ALGORITHM </a:t>
            </a:r>
            <a:endParaRPr lang="en-IN" sz="2000" b="1" dirty="0">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F4505114-59CA-129F-E365-F38297EC77B7}"/>
              </a:ext>
            </a:extLst>
          </p:cNvPr>
          <p:cNvPicPr>
            <a:picLocks noGrp="1" noChangeAspect="1"/>
          </p:cNvPicPr>
          <p:nvPr>
            <p:ph idx="1"/>
          </p:nvPr>
        </p:nvPicPr>
        <p:blipFill>
          <a:blip r:embed="rId2"/>
          <a:stretch>
            <a:fillRect/>
          </a:stretch>
        </p:blipFill>
        <p:spPr>
          <a:xfrm>
            <a:off x="855406" y="1081548"/>
            <a:ext cx="10649206" cy="4601497"/>
          </a:xfrm>
        </p:spPr>
      </p:pic>
    </p:spTree>
    <p:extLst>
      <p:ext uri="{BB962C8B-B14F-4D97-AF65-F5344CB8AC3E}">
        <p14:creationId xmlns:p14="http://schemas.microsoft.com/office/powerpoint/2010/main" val="2815929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8D7EB-F3DC-20AF-F5B7-BF65DCE39050}"/>
              </a:ext>
            </a:extLst>
          </p:cNvPr>
          <p:cNvSpPr>
            <a:spLocks noGrp="1"/>
          </p:cNvSpPr>
          <p:nvPr>
            <p:ph type="title"/>
          </p:nvPr>
        </p:nvSpPr>
        <p:spPr>
          <a:xfrm>
            <a:off x="407504" y="327992"/>
            <a:ext cx="11027534" cy="735496"/>
          </a:xfrm>
        </p:spPr>
        <p:txBody>
          <a:bodyPr>
            <a:normAutofit fontScale="90000"/>
          </a:bodyPr>
          <a:lstStyle/>
          <a:p>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      FORECAST</a:t>
            </a:r>
            <a:r>
              <a:rPr lang="en-US" sz="2700" b="1" dirty="0">
                <a:effectLst/>
                <a:latin typeface="Times New Roman" panose="02020603050405020304" pitchFamily="18" charset="0"/>
                <a:ea typeface="Calibri" panose="020F0502020204030204" pitchFamily="34" charset="0"/>
                <a:cs typeface="Times New Roman" panose="02020603050405020304" pitchFamily="18" charset="0"/>
              </a:rPr>
              <a:t> </a:t>
            </a:r>
            <a:br>
              <a:rPr lang="en-US" sz="2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pic>
        <p:nvPicPr>
          <p:cNvPr id="4" name="Picture 22">
            <a:extLst>
              <a:ext uri="{FF2B5EF4-FFF2-40B4-BE49-F238E27FC236}">
                <a16:creationId xmlns:a16="http://schemas.microsoft.com/office/drawing/2014/main" id="{3D0011A7-AD72-6941-51E7-C045CE36CF9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94734" y="1063488"/>
            <a:ext cx="10264879" cy="4737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5890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03F6C-1B6F-40E1-674A-5BABC10B31B9}"/>
              </a:ext>
            </a:extLst>
          </p:cNvPr>
          <p:cNvSpPr>
            <a:spLocks noGrp="1"/>
          </p:cNvSpPr>
          <p:nvPr>
            <p:ph type="title"/>
          </p:nvPr>
        </p:nvSpPr>
        <p:spPr>
          <a:xfrm>
            <a:off x="447261" y="302769"/>
            <a:ext cx="11057351" cy="824947"/>
          </a:xfrm>
        </p:spPr>
        <p:txBody>
          <a:bodyPr>
            <a:normAutofit fontScale="90000"/>
          </a:bodyPr>
          <a:lstStyle/>
          <a:p>
            <a:r>
              <a:rPr lang="en-US" sz="2200" b="1" dirty="0">
                <a:latin typeface="Times New Roman" panose="02020603050405020304" pitchFamily="18" charset="0"/>
                <a:ea typeface="Calibri" panose="020F0502020204030204" pitchFamily="34" charset="0"/>
                <a:cs typeface="Times New Roman" panose="02020603050405020304" pitchFamily="18" charset="0"/>
              </a:rPr>
              <a:t>      </a:t>
            </a: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Forecast Results </a:t>
            </a:r>
            <a:br>
              <a:rPr lang="en-US" sz="2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CA05C49F-F682-F551-AD75-CBE9332DC8B0}"/>
              </a:ext>
            </a:extLst>
          </p:cNvPr>
          <p:cNvSpPr>
            <a:spLocks noGrp="1"/>
          </p:cNvSpPr>
          <p:nvPr>
            <p:ph idx="1"/>
          </p:nvPr>
        </p:nvSpPr>
        <p:spPr>
          <a:xfrm>
            <a:off x="2589212" y="4925960"/>
            <a:ext cx="999562" cy="985261"/>
          </a:xfrm>
        </p:spPr>
        <p:txBody>
          <a:bodyPr/>
          <a:lstStyle/>
          <a:p>
            <a:endParaRPr lang="en-IN" dirty="0"/>
          </a:p>
        </p:txBody>
      </p:sp>
      <p:pic>
        <p:nvPicPr>
          <p:cNvPr id="4" name="Picture 3">
            <a:extLst>
              <a:ext uri="{FF2B5EF4-FFF2-40B4-BE49-F238E27FC236}">
                <a16:creationId xmlns:a16="http://schemas.microsoft.com/office/drawing/2014/main" id="{B90A4F79-C8BA-D661-99B4-E6B15FB5065E}"/>
              </a:ext>
            </a:extLst>
          </p:cNvPr>
          <p:cNvPicPr>
            <a:picLocks noChangeAspect="1"/>
          </p:cNvPicPr>
          <p:nvPr/>
        </p:nvPicPr>
        <p:blipFill>
          <a:blip r:embed="rId2" cstate="print"/>
          <a:srcRect/>
          <a:stretch>
            <a:fillRect/>
          </a:stretch>
        </p:blipFill>
        <p:spPr bwMode="auto">
          <a:xfrm>
            <a:off x="963561" y="828835"/>
            <a:ext cx="10117394" cy="5424481"/>
          </a:xfrm>
          <a:prstGeom prst="rect">
            <a:avLst/>
          </a:prstGeom>
          <a:noFill/>
          <a:ln w="9525">
            <a:noFill/>
            <a:miter lim="800000"/>
            <a:headEnd/>
            <a:tailEnd/>
          </a:ln>
        </p:spPr>
      </p:pic>
    </p:spTree>
    <p:extLst>
      <p:ext uri="{BB962C8B-B14F-4D97-AF65-F5344CB8AC3E}">
        <p14:creationId xmlns:p14="http://schemas.microsoft.com/office/powerpoint/2010/main" val="3072919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739CB-7A7E-7518-F79A-EE37F43C84A5}"/>
              </a:ext>
            </a:extLst>
          </p:cNvPr>
          <p:cNvSpPr>
            <a:spLocks noGrp="1"/>
          </p:cNvSpPr>
          <p:nvPr>
            <p:ph type="title"/>
          </p:nvPr>
        </p:nvSpPr>
        <p:spPr>
          <a:xfrm>
            <a:off x="357809" y="436228"/>
            <a:ext cx="11146803" cy="738231"/>
          </a:xfrm>
        </p:spPr>
        <p:txBody>
          <a:bodyPr>
            <a:normAutofit/>
          </a:bodyPr>
          <a:lstStyle/>
          <a:p>
            <a:r>
              <a:rPr lang="en-US" sz="2800" b="1" dirty="0">
                <a:latin typeface="Times New Roman" panose="02020603050405020304" pitchFamily="18" charset="0"/>
                <a:cs typeface="Times New Roman" panose="02020603050405020304" pitchFamily="18" charset="0"/>
              </a:rPr>
              <a:t>				9. CONCLUSION </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A979E00-B407-3994-F00C-A9F655B4047B}"/>
              </a:ext>
            </a:extLst>
          </p:cNvPr>
          <p:cNvSpPr>
            <a:spLocks noGrp="1"/>
          </p:cNvSpPr>
          <p:nvPr>
            <p:ph idx="1"/>
          </p:nvPr>
        </p:nvSpPr>
        <p:spPr>
          <a:xfrm>
            <a:off x="844943" y="1392390"/>
            <a:ext cx="9989574" cy="3376526"/>
          </a:xfrm>
        </p:spPr>
        <p:txBody>
          <a:bodyPr>
            <a:noAutofit/>
          </a:bodyPr>
          <a:lstStyle/>
          <a:p>
            <a:pPr marL="0" indent="0" algn="just">
              <a:lnSpc>
                <a:spcPct val="200000"/>
              </a:lnSpc>
              <a:buNone/>
            </a:pPr>
            <a:r>
              <a:rPr lang="en-US" sz="1600" dirty="0">
                <a:effectLst/>
                <a:latin typeface="Times New Roman" panose="02020603050405020304" pitchFamily="18" charset="0"/>
                <a:ea typeface="MS Mincho" panose="02020609040205080304" pitchFamily="49" charset="-128"/>
                <a:cs typeface="Times New Roman" panose="02020603050405020304" pitchFamily="18" charset="0"/>
              </a:rPr>
              <a:t>This project demonstrates the potential of machine learning in predicting stock market behavior. By using ML models and financial indicators, the system identified patterns that assist investors in understanding market fluctuations. The results show promise for future enhancement with real-time data, sentiment analysis, and more advanced ML models. It also highlights the flexibility of machine learning when applied to real-time market prediction. The approach has proven scalable and suitable for integration with other financial data sources. This work serves as a foundation for building comprehensive financial forecasting tools and decision support systems.</a:t>
            </a:r>
            <a:endParaRPr lang="en-IN" sz="1600" dirty="0">
              <a:effectLst/>
              <a:latin typeface="Times New Roman" panose="02020603050405020304" pitchFamily="18" charset="0"/>
              <a:ea typeface="MS Mincho" panose="02020609040205080304" pitchFamily="49" charset="-128"/>
              <a:cs typeface="Times New Roman" panose="02020603050405020304" pitchFamily="18" charset="0"/>
            </a:endParaRPr>
          </a:p>
          <a:p>
            <a:pPr marL="0" indent="0" algn="just">
              <a:lnSpc>
                <a:spcPct val="150000"/>
              </a:lnSpc>
              <a:buNone/>
            </a:pPr>
            <a:endParaRPr lang="en-IN" sz="2000" dirty="0"/>
          </a:p>
        </p:txBody>
      </p:sp>
    </p:spTree>
    <p:extLst>
      <p:ext uri="{BB962C8B-B14F-4D97-AF65-F5344CB8AC3E}">
        <p14:creationId xmlns:p14="http://schemas.microsoft.com/office/powerpoint/2010/main" val="407786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F3841-52AD-B18B-FAE0-2B2F450C436B}"/>
              </a:ext>
            </a:extLst>
          </p:cNvPr>
          <p:cNvSpPr>
            <a:spLocks noGrp="1"/>
          </p:cNvSpPr>
          <p:nvPr>
            <p:ph type="title"/>
          </p:nvPr>
        </p:nvSpPr>
        <p:spPr>
          <a:xfrm>
            <a:off x="616226" y="729842"/>
            <a:ext cx="10888385" cy="462854"/>
          </a:xfrm>
        </p:spPr>
        <p:txBody>
          <a:bodyPr>
            <a:normAutofit fontScale="90000"/>
          </a:bodyPr>
          <a:lstStyle/>
          <a:p>
            <a:r>
              <a:rPr lang="en-US" sz="2400" b="1" dirty="0">
                <a:latin typeface="Times New Roman" panose="02020603050405020304" pitchFamily="18" charset="0"/>
                <a:cs typeface="Times New Roman" panose="02020603050405020304" pitchFamily="18" charset="0"/>
              </a:rPr>
              <a:t>					TITLE</a:t>
            </a:r>
            <a:r>
              <a:rPr lang="en-US" dirty="0"/>
              <a:t> </a:t>
            </a:r>
            <a:br>
              <a:rPr lang="en-US" dirty="0"/>
            </a:br>
            <a:br>
              <a:rPr lang="en-US" dirty="0"/>
            </a:br>
            <a:r>
              <a:rPr lang="en-US" sz="2800" b="1" dirty="0">
                <a:latin typeface="Times New Roman" panose="02020603050405020304" pitchFamily="18" charset="0"/>
                <a:cs typeface="Times New Roman" panose="02020603050405020304" pitchFamily="18" charset="0"/>
              </a:rPr>
              <a:t>Stock Price Fluctuations Using Machine Learning</a:t>
            </a:r>
            <a:endParaRPr lang="en-IN" sz="2800" dirty="0"/>
          </a:p>
        </p:txBody>
      </p:sp>
      <p:pic>
        <p:nvPicPr>
          <p:cNvPr id="3" name="Content Placeholder 13">
            <a:extLst>
              <a:ext uri="{FF2B5EF4-FFF2-40B4-BE49-F238E27FC236}">
                <a16:creationId xmlns:a16="http://schemas.microsoft.com/office/drawing/2014/main" id="{16EC8E15-DDB0-67AC-241D-24D7A7E4C84C}"/>
              </a:ext>
            </a:extLst>
          </p:cNvPr>
          <p:cNvPicPr>
            <a:picLocks noChangeAspect="1"/>
          </p:cNvPicPr>
          <p:nvPr/>
        </p:nvPicPr>
        <p:blipFill>
          <a:blip r:embed="rId2"/>
          <a:stretch>
            <a:fillRect/>
          </a:stretch>
        </p:blipFill>
        <p:spPr>
          <a:xfrm>
            <a:off x="687389" y="2345314"/>
            <a:ext cx="4758179" cy="3461194"/>
          </a:xfrm>
          <a:prstGeom prst="rect">
            <a:avLst/>
          </a:prstGeom>
        </p:spPr>
      </p:pic>
      <p:pic>
        <p:nvPicPr>
          <p:cNvPr id="4" name="Picture 3">
            <a:extLst>
              <a:ext uri="{FF2B5EF4-FFF2-40B4-BE49-F238E27FC236}">
                <a16:creationId xmlns:a16="http://schemas.microsoft.com/office/drawing/2014/main" id="{6AAAAF40-3233-C6C2-DC9C-64783F082129}"/>
              </a:ext>
            </a:extLst>
          </p:cNvPr>
          <p:cNvPicPr>
            <a:picLocks noChangeAspect="1"/>
          </p:cNvPicPr>
          <p:nvPr/>
        </p:nvPicPr>
        <p:blipFill>
          <a:blip r:embed="rId3"/>
          <a:stretch>
            <a:fillRect/>
          </a:stretch>
        </p:blipFill>
        <p:spPr>
          <a:xfrm>
            <a:off x="5788518" y="2345314"/>
            <a:ext cx="5527249" cy="3461194"/>
          </a:xfrm>
          <a:prstGeom prst="rect">
            <a:avLst/>
          </a:prstGeom>
        </p:spPr>
      </p:pic>
    </p:spTree>
    <p:extLst>
      <p:ext uri="{BB962C8B-B14F-4D97-AF65-F5344CB8AC3E}">
        <p14:creationId xmlns:p14="http://schemas.microsoft.com/office/powerpoint/2010/main" val="24872914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DE2A-4EAD-B71D-DCB6-ECCD3DE86BA9}"/>
              </a:ext>
            </a:extLst>
          </p:cNvPr>
          <p:cNvSpPr>
            <a:spLocks noGrp="1"/>
          </p:cNvSpPr>
          <p:nvPr>
            <p:ph type="title"/>
          </p:nvPr>
        </p:nvSpPr>
        <p:spPr>
          <a:xfrm>
            <a:off x="288235" y="397566"/>
            <a:ext cx="11216377" cy="874643"/>
          </a:xfrm>
        </p:spPr>
        <p:txBody>
          <a:bodyPr>
            <a:normAutofit/>
          </a:bodyPr>
          <a:lstStyle/>
          <a:p>
            <a:r>
              <a:rPr lang="en-US" sz="2800" b="1" dirty="0">
                <a:latin typeface="Times New Roman" panose="02020603050405020304" pitchFamily="18" charset="0"/>
                <a:cs typeface="Times New Roman" panose="02020603050405020304" pitchFamily="18" charset="0"/>
              </a:rPr>
              <a:t>			10. FUTURE ENHANCEMENTS </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82256C8-58B4-DB88-75C6-3879750CA1B6}"/>
              </a:ext>
            </a:extLst>
          </p:cNvPr>
          <p:cNvSpPr>
            <a:spLocks noGrp="1"/>
          </p:cNvSpPr>
          <p:nvPr>
            <p:ph idx="1"/>
          </p:nvPr>
        </p:nvSpPr>
        <p:spPr>
          <a:xfrm>
            <a:off x="1101214" y="1272209"/>
            <a:ext cx="9655278" cy="2886835"/>
          </a:xfrm>
        </p:spPr>
        <p:txBody>
          <a:bodyPr>
            <a:normAutofit/>
          </a:bodyPr>
          <a:lstStyle/>
          <a:p>
            <a:pPr marL="0" indent="0" algn="just">
              <a:lnSpc>
                <a:spcPct val="200000"/>
              </a:lnSpc>
              <a:buNone/>
            </a:pPr>
            <a:r>
              <a:rPr lang="en-US" sz="1600" dirty="0">
                <a:effectLst/>
                <a:latin typeface="Times New Roman" panose="02020603050405020304" pitchFamily="18" charset="0"/>
                <a:ea typeface="MS Mincho" panose="02020609040205080304" pitchFamily="49" charset="-128"/>
                <a:cs typeface="Times New Roman" panose="02020603050405020304" pitchFamily="18" charset="0"/>
              </a:rPr>
              <a:t>Future enhancements include integrating LSTM, GRU, Transformers for time-series prediction, real-time prediction APIs, sentiment analysis using NLP, volatility modeling using GARCH, and explainability tools like SHAP and LIME. Back testing and multi-market analysis are also planned. Furthermore, integration with portfolio optimization strategies, user feedback loops for continuous model tuning, and exploration of reinforcement learning techniques could enhance system intelligence and decision-making capabilities.</a:t>
            </a:r>
            <a:endParaRPr lang="en-IN" sz="1600" dirty="0">
              <a:effectLst/>
              <a:latin typeface="Times New Roman" panose="02020603050405020304" pitchFamily="18" charset="0"/>
              <a:ea typeface="MS Mincho" panose="02020609040205080304" pitchFamily="49" charset="-128"/>
              <a:cs typeface="Times New Roman" panose="02020603050405020304" pitchFamily="18" charset="0"/>
            </a:endParaRPr>
          </a:p>
          <a:p>
            <a:pPr marL="0" indent="0" algn="just">
              <a:lnSpc>
                <a:spcPct val="200000"/>
              </a:lnSpc>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57651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C449B-3C3B-E479-9595-F01B161AD600}"/>
              </a:ext>
            </a:extLst>
          </p:cNvPr>
          <p:cNvSpPr>
            <a:spLocks noGrp="1"/>
          </p:cNvSpPr>
          <p:nvPr>
            <p:ph type="title"/>
          </p:nvPr>
        </p:nvSpPr>
        <p:spPr>
          <a:xfrm>
            <a:off x="1012723" y="176169"/>
            <a:ext cx="11003686" cy="1573118"/>
          </a:xfrm>
        </p:spPr>
        <p:txBody>
          <a:bodyPr>
            <a:normAutofit/>
          </a:bodyPr>
          <a:lstStyle/>
          <a:p>
            <a:r>
              <a:rPr lang="en-US" sz="2800" b="1" dirty="0">
                <a:latin typeface="Times New Roman" panose="02020603050405020304" pitchFamily="18" charset="0"/>
                <a:cs typeface="Times New Roman" panose="02020603050405020304" pitchFamily="18" charset="0"/>
              </a:rPr>
              <a:t>THANK YOU …</a:t>
            </a:r>
            <a:br>
              <a:rPr lang="en-US" sz="2800" b="1" dirty="0">
                <a:latin typeface="Times New Roman" panose="02020603050405020304" pitchFamily="18" charset="0"/>
                <a:cs typeface="Times New Roman" panose="02020603050405020304" pitchFamily="18" charset="0"/>
              </a:rPr>
            </a:br>
            <a:r>
              <a:rPr lang="en-US" sz="2800" b="1" dirty="0">
                <a:latin typeface="Times New Roman" panose="02020603050405020304" pitchFamily="18" charset="0"/>
                <a:cs typeface="Times New Roman" panose="02020603050405020304" pitchFamily="18" charset="0"/>
              </a:rPr>
              <a:t>AND NOW IT’S TIME TO ADDRESS YOUR QUERIES</a:t>
            </a:r>
            <a:endParaRPr lang="en-IN" sz="2800"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5D43B6B0-F731-378E-0DF2-9A52DDDF1613}"/>
              </a:ext>
            </a:extLst>
          </p:cNvPr>
          <p:cNvPicPr>
            <a:picLocks noGrp="1" noChangeAspect="1"/>
          </p:cNvPicPr>
          <p:nvPr>
            <p:ph idx="1"/>
          </p:nvPr>
        </p:nvPicPr>
        <p:blipFill>
          <a:blip r:embed="rId3"/>
          <a:stretch>
            <a:fillRect/>
          </a:stretch>
        </p:blipFill>
        <p:spPr>
          <a:xfrm>
            <a:off x="1012723" y="1749287"/>
            <a:ext cx="9940412" cy="4100908"/>
          </a:xfrm>
        </p:spPr>
      </p:pic>
    </p:spTree>
    <p:extLst>
      <p:ext uri="{BB962C8B-B14F-4D97-AF65-F5344CB8AC3E}">
        <p14:creationId xmlns:p14="http://schemas.microsoft.com/office/powerpoint/2010/main" val="2229963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DF3D7-9B76-587D-16FF-841F96666582}"/>
              </a:ext>
            </a:extLst>
          </p:cNvPr>
          <p:cNvSpPr>
            <a:spLocks noGrp="1"/>
          </p:cNvSpPr>
          <p:nvPr>
            <p:ph type="title"/>
          </p:nvPr>
        </p:nvSpPr>
        <p:spPr>
          <a:xfrm>
            <a:off x="248479" y="624110"/>
            <a:ext cx="11256134" cy="588464"/>
          </a:xfrm>
        </p:spPr>
        <p:txBody>
          <a:bodyPr>
            <a:normAutofit fontScale="90000"/>
          </a:bodyPr>
          <a:lstStyle/>
          <a:p>
            <a:r>
              <a:rPr lang="en-US" b="1" dirty="0">
                <a:latin typeface="Times New Roman" panose="02020603050405020304" pitchFamily="18" charset="0"/>
                <a:cs typeface="Times New Roman" panose="02020603050405020304" pitchFamily="18" charset="0"/>
              </a:rPr>
              <a:t>    </a:t>
            </a:r>
            <a:r>
              <a:rPr lang="en-US" sz="2800" b="1" dirty="0">
                <a:latin typeface="Times New Roman" panose="02020603050405020304" pitchFamily="18" charset="0"/>
                <a:cs typeface="Times New Roman" panose="02020603050405020304" pitchFamily="18" charset="0"/>
              </a:rPr>
              <a:t>CONTENTS </a:t>
            </a:r>
            <a:endParaRPr lang="en-IN" sz="2800" b="1" dirty="0"/>
          </a:p>
        </p:txBody>
      </p:sp>
      <p:sp>
        <p:nvSpPr>
          <p:cNvPr id="3" name="Content Placeholder 2">
            <a:extLst>
              <a:ext uri="{FF2B5EF4-FFF2-40B4-BE49-F238E27FC236}">
                <a16:creationId xmlns:a16="http://schemas.microsoft.com/office/drawing/2014/main" id="{C5F7FDF0-1A99-D129-3988-5B8C308A4EA1}"/>
              </a:ext>
            </a:extLst>
          </p:cNvPr>
          <p:cNvSpPr>
            <a:spLocks noGrp="1"/>
          </p:cNvSpPr>
          <p:nvPr>
            <p:ph idx="1"/>
          </p:nvPr>
        </p:nvSpPr>
        <p:spPr>
          <a:xfrm>
            <a:off x="487017" y="1401417"/>
            <a:ext cx="11017595" cy="4509805"/>
          </a:xfrm>
        </p:spPr>
        <p:txBody>
          <a:bodyPr>
            <a:noAutofit/>
          </a:bodyPr>
          <a:lstStyle/>
          <a:p>
            <a:pPr marL="285750" indent="-285750" defTabSz="832104">
              <a:spcAft>
                <a:spcPts val="600"/>
              </a:spcAft>
              <a:buClr>
                <a:schemeClr val="bg1"/>
              </a:buClr>
              <a:buFont typeface="Wingdings" panose="05000000000000000000" pitchFamily="2" charset="2"/>
              <a:buChar char="Ø"/>
            </a:pPr>
            <a:r>
              <a:rPr lang="en-US" sz="1600" b="1" dirty="0">
                <a:latin typeface="Times New Roman" panose="02020603050405020304" pitchFamily="18" charset="0"/>
                <a:ea typeface="+mn-lt"/>
                <a:cs typeface="Times New Roman" panose="02020603050405020304" pitchFamily="18" charset="0"/>
              </a:rPr>
              <a:t>1 . INTRODUCTION</a:t>
            </a:r>
          </a:p>
          <a:p>
            <a:pPr marL="0" indent="0" defTabSz="832104">
              <a:spcAft>
                <a:spcPts val="600"/>
              </a:spcAft>
              <a:buClr>
                <a:schemeClr val="bg1"/>
              </a:buClr>
              <a:buNone/>
            </a:pPr>
            <a:r>
              <a:rPr lang="en-US" sz="1600" b="1" dirty="0">
                <a:latin typeface="Times New Roman" panose="02020603050405020304" pitchFamily="18" charset="0"/>
                <a:ea typeface="+mn-lt"/>
                <a:cs typeface="Times New Roman" panose="02020603050405020304" pitchFamily="18" charset="0"/>
              </a:rPr>
              <a:t>     2 . LITERATURE SURVEY</a:t>
            </a:r>
            <a:endParaRPr lang="en-US" sz="1600" b="1" dirty="0">
              <a:latin typeface="Times New Roman" panose="02020603050405020304" pitchFamily="18" charset="0"/>
              <a:cs typeface="Times New Roman" panose="02020603050405020304" pitchFamily="18" charset="0"/>
            </a:endParaRPr>
          </a:p>
          <a:p>
            <a:pPr marL="285750" indent="-285750" defTabSz="832104">
              <a:spcAft>
                <a:spcPts val="600"/>
              </a:spcAft>
              <a:buClr>
                <a:schemeClr val="bg1"/>
              </a:buClr>
              <a:buFont typeface="Wingdings" panose="05000000000000000000" pitchFamily="2" charset="2"/>
              <a:buChar char="Ø"/>
            </a:pPr>
            <a:r>
              <a:rPr lang="en-US" sz="1600" b="1" dirty="0">
                <a:latin typeface="Times New Roman" panose="02020603050405020304" pitchFamily="18" charset="0"/>
                <a:ea typeface="+mn-lt"/>
                <a:cs typeface="Times New Roman" panose="02020603050405020304" pitchFamily="18" charset="0"/>
              </a:rPr>
              <a:t>3 . EXISTING SYSTEM</a:t>
            </a:r>
            <a:endParaRPr lang="en-US" sz="1600" b="1" dirty="0">
              <a:latin typeface="Times New Roman" panose="02020603050405020304" pitchFamily="18" charset="0"/>
              <a:cs typeface="Times New Roman" panose="02020603050405020304" pitchFamily="18" charset="0"/>
            </a:endParaRPr>
          </a:p>
          <a:p>
            <a:pPr marL="285750" indent="-285750" defTabSz="832104">
              <a:spcAft>
                <a:spcPts val="600"/>
              </a:spcAft>
              <a:buClr>
                <a:schemeClr val="bg1"/>
              </a:buClr>
              <a:buFont typeface="Wingdings" panose="05000000000000000000" pitchFamily="2" charset="2"/>
              <a:buChar char="Ø"/>
            </a:pPr>
            <a:r>
              <a:rPr lang="en-US" sz="1600" b="1" dirty="0">
                <a:latin typeface="Times New Roman" panose="02020603050405020304" pitchFamily="18" charset="0"/>
                <a:ea typeface="+mn-lt"/>
                <a:cs typeface="Times New Roman" panose="02020603050405020304" pitchFamily="18" charset="0"/>
              </a:rPr>
              <a:t>4 . PROPOSED SYSTEM</a:t>
            </a:r>
            <a:endParaRPr lang="en-US" sz="1600" b="1" dirty="0">
              <a:latin typeface="Times New Roman" panose="02020603050405020304" pitchFamily="18" charset="0"/>
              <a:cs typeface="Times New Roman" panose="02020603050405020304" pitchFamily="18" charset="0"/>
            </a:endParaRPr>
          </a:p>
          <a:p>
            <a:pPr marL="285750" indent="-285750" defTabSz="832104">
              <a:spcAft>
                <a:spcPts val="600"/>
              </a:spcAft>
              <a:buClr>
                <a:schemeClr val="bg1"/>
              </a:buClr>
              <a:buFont typeface="Wingdings" panose="05000000000000000000" pitchFamily="2" charset="2"/>
              <a:buChar char="Ø"/>
            </a:pPr>
            <a:r>
              <a:rPr lang="en-US" sz="1600" b="1" dirty="0">
                <a:latin typeface="Times New Roman" panose="02020603050405020304" pitchFamily="18" charset="0"/>
                <a:ea typeface="+mn-lt"/>
                <a:cs typeface="Times New Roman" panose="02020603050405020304" pitchFamily="18" charset="0"/>
              </a:rPr>
              <a:t>5 . MODULES</a:t>
            </a:r>
            <a:endParaRPr lang="en-US" sz="1600" b="1" dirty="0">
              <a:latin typeface="Times New Roman" panose="02020603050405020304" pitchFamily="18" charset="0"/>
              <a:cs typeface="Times New Roman" panose="02020603050405020304" pitchFamily="18" charset="0"/>
            </a:endParaRPr>
          </a:p>
          <a:p>
            <a:pPr marL="285750" indent="-285750" defTabSz="832104">
              <a:spcAft>
                <a:spcPts val="600"/>
              </a:spcAft>
              <a:buClr>
                <a:schemeClr val="bg1"/>
              </a:buClr>
              <a:buFont typeface="Wingdings" panose="05000000000000000000" pitchFamily="2" charset="2"/>
              <a:buChar char="Ø"/>
            </a:pPr>
            <a:r>
              <a:rPr lang="en-US" sz="1600" b="1" dirty="0">
                <a:latin typeface="Times New Roman" panose="02020603050405020304" pitchFamily="18" charset="0"/>
                <a:ea typeface="+mn-lt"/>
                <a:cs typeface="Times New Roman" panose="02020603050405020304" pitchFamily="18" charset="0"/>
              </a:rPr>
              <a:t>6 . DATA FLOW DIAGRAM</a:t>
            </a:r>
            <a:endParaRPr lang="en-US" sz="1600" b="1" dirty="0">
              <a:latin typeface="Times New Roman" panose="02020603050405020304" pitchFamily="18" charset="0"/>
              <a:cs typeface="Times New Roman" panose="02020603050405020304" pitchFamily="18" charset="0"/>
            </a:endParaRPr>
          </a:p>
          <a:p>
            <a:pPr marL="285750" indent="-285750" defTabSz="832104">
              <a:spcAft>
                <a:spcPts val="600"/>
              </a:spcAft>
              <a:buClr>
                <a:schemeClr val="bg1"/>
              </a:buClr>
              <a:buFont typeface="Wingdings" panose="05000000000000000000" pitchFamily="2" charset="2"/>
              <a:buChar char="Ø"/>
            </a:pPr>
            <a:r>
              <a:rPr lang="en-US" sz="1600" b="1" dirty="0">
                <a:latin typeface="Times New Roman" panose="02020603050405020304" pitchFamily="18" charset="0"/>
                <a:ea typeface="+mn-lt"/>
                <a:cs typeface="Times New Roman" panose="02020603050405020304" pitchFamily="18" charset="0"/>
              </a:rPr>
              <a:t>7 . SOFTWARE AND HARDWARE REQUIREMENTS</a:t>
            </a:r>
            <a:endParaRPr lang="en-US" sz="1600" b="1" dirty="0">
              <a:latin typeface="Times New Roman" panose="02020603050405020304" pitchFamily="18" charset="0"/>
              <a:cs typeface="Times New Roman" panose="02020603050405020304" pitchFamily="18" charset="0"/>
            </a:endParaRPr>
          </a:p>
          <a:p>
            <a:pPr marL="285750" indent="-285750" defTabSz="832104">
              <a:spcAft>
                <a:spcPts val="600"/>
              </a:spcAft>
              <a:buClr>
                <a:schemeClr val="bg1"/>
              </a:buClr>
              <a:buFont typeface="Wingdings" panose="05000000000000000000" pitchFamily="2" charset="2"/>
              <a:buChar char="Ø"/>
            </a:pPr>
            <a:r>
              <a:rPr lang="en-US" sz="1600" b="1" dirty="0">
                <a:latin typeface="Times New Roman" panose="02020603050405020304" pitchFamily="18" charset="0"/>
                <a:ea typeface="+mn-lt"/>
                <a:cs typeface="Times New Roman" panose="02020603050405020304" pitchFamily="18" charset="0"/>
              </a:rPr>
              <a:t>8 . OUTPUT SCREENS</a:t>
            </a:r>
            <a:endParaRPr lang="en-US" sz="1600" b="1" dirty="0">
              <a:latin typeface="Times New Roman" panose="02020603050405020304" pitchFamily="18" charset="0"/>
              <a:cs typeface="Times New Roman" panose="02020603050405020304" pitchFamily="18" charset="0"/>
            </a:endParaRPr>
          </a:p>
          <a:p>
            <a:pPr marL="285750" indent="-285750" defTabSz="832104">
              <a:spcAft>
                <a:spcPts val="600"/>
              </a:spcAft>
              <a:buClr>
                <a:schemeClr val="bg1"/>
              </a:buClr>
              <a:buFont typeface="Wingdings" panose="05000000000000000000" pitchFamily="2" charset="2"/>
              <a:buChar char="Ø"/>
            </a:pPr>
            <a:r>
              <a:rPr lang="en-US" sz="1600" b="1" dirty="0">
                <a:latin typeface="Times New Roman" panose="02020603050405020304" pitchFamily="18" charset="0"/>
                <a:ea typeface="+mn-lt"/>
                <a:cs typeface="Times New Roman" panose="02020603050405020304" pitchFamily="18" charset="0"/>
              </a:rPr>
              <a:t>9 . CONCLUSION</a:t>
            </a:r>
          </a:p>
          <a:p>
            <a:pPr marL="285750" indent="-285750" defTabSz="832104">
              <a:spcAft>
                <a:spcPts val="600"/>
              </a:spcAft>
              <a:buClr>
                <a:schemeClr val="bg1"/>
              </a:buClr>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10 . FUTURE ENHANCEMENT</a:t>
            </a:r>
          </a:p>
          <a:p>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1F02609-687F-2E2A-A54C-0E1A6A0A5248}"/>
              </a:ext>
            </a:extLst>
          </p:cNvPr>
          <p:cNvPicPr>
            <a:picLocks noChangeAspect="1"/>
          </p:cNvPicPr>
          <p:nvPr/>
        </p:nvPicPr>
        <p:blipFill>
          <a:blip r:embed="rId2"/>
          <a:stretch>
            <a:fillRect/>
          </a:stretch>
        </p:blipFill>
        <p:spPr>
          <a:xfrm>
            <a:off x="5912206" y="493672"/>
            <a:ext cx="3003770" cy="316264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a:extLst>
              <a:ext uri="{FF2B5EF4-FFF2-40B4-BE49-F238E27FC236}">
                <a16:creationId xmlns:a16="http://schemas.microsoft.com/office/drawing/2014/main" id="{4EEB890B-3654-6F2C-7628-83413018BE09}"/>
              </a:ext>
            </a:extLst>
          </p:cNvPr>
          <p:cNvPicPr>
            <a:picLocks noChangeAspect="1"/>
          </p:cNvPicPr>
          <p:nvPr/>
        </p:nvPicPr>
        <p:blipFill>
          <a:blip r:embed="rId3"/>
          <a:stretch>
            <a:fillRect/>
          </a:stretch>
        </p:blipFill>
        <p:spPr>
          <a:xfrm>
            <a:off x="9035245" y="2871150"/>
            <a:ext cx="2847053" cy="32289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75280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7E54F-AB99-E0AE-ABB3-DDF4D24A5645}"/>
              </a:ext>
            </a:extLst>
          </p:cNvPr>
          <p:cNvSpPr>
            <a:spLocks noGrp="1"/>
          </p:cNvSpPr>
          <p:nvPr>
            <p:ph type="title"/>
          </p:nvPr>
        </p:nvSpPr>
        <p:spPr>
          <a:xfrm>
            <a:off x="517629" y="387626"/>
            <a:ext cx="11156742" cy="934278"/>
          </a:xfrm>
        </p:spPr>
        <p:txBody>
          <a:bodyPr/>
          <a:lstStyle/>
          <a:p>
            <a:r>
              <a:rPr lang="en-US" sz="2400" b="1" dirty="0">
                <a:latin typeface="Times New Roman" panose="02020603050405020304" pitchFamily="18" charset="0"/>
                <a:cs typeface="Times New Roman" panose="02020603050405020304" pitchFamily="18" charset="0"/>
              </a:rPr>
              <a:t>				        ABSTRACT </a:t>
            </a:r>
            <a:endParaRPr lang="en-IN"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063DAAC-FC74-C14B-DD97-9B72F1DCD457}"/>
              </a:ext>
            </a:extLst>
          </p:cNvPr>
          <p:cNvSpPr>
            <a:spLocks noGrp="1"/>
          </p:cNvSpPr>
          <p:nvPr>
            <p:ph idx="1"/>
          </p:nvPr>
        </p:nvSpPr>
        <p:spPr>
          <a:xfrm>
            <a:off x="592852" y="1055078"/>
            <a:ext cx="10580915" cy="5295388"/>
          </a:xfrm>
        </p:spPr>
        <p:txBody>
          <a:bodyPr>
            <a:noAutofit/>
          </a:bodyPr>
          <a:lstStyle/>
          <a:p>
            <a:pPr algn="just">
              <a:lnSpc>
                <a:spcPct val="200000"/>
              </a:lnSpc>
              <a:spcBef>
                <a:spcPts val="2400"/>
              </a:spcBef>
              <a:buNone/>
            </a:pPr>
            <a:r>
              <a:rPr lang="en-US" b="1" kern="0" dirty="0">
                <a:solidFill>
                  <a:srgbClr val="365F91"/>
                </a:solidFill>
                <a:latin typeface="Calibri" panose="020F0502020204030204" pitchFamily="34" charset="0"/>
                <a:ea typeface="MS Gothic" panose="020B0609070205080204" pitchFamily="49" charset="-128"/>
                <a:cs typeface="Times New Roman" panose="02020603050405020304" pitchFamily="18" charset="0"/>
              </a:rPr>
              <a:t>	</a:t>
            </a:r>
            <a:r>
              <a:rPr lang="en-US" sz="1600" b="0" kern="0" dirty="0">
                <a:solidFill>
                  <a:srgbClr val="262626"/>
                </a:solidFill>
                <a:effectLst/>
                <a:latin typeface="Times New Roman" panose="02020603050405020304" pitchFamily="18" charset="0"/>
                <a:ea typeface="MS Gothic" panose="020B0609070205080204" pitchFamily="49" charset="-128"/>
                <a:cs typeface="Times New Roman" panose="02020603050405020304" pitchFamily="18" charset="0"/>
              </a:rPr>
              <a:t>This project explores the predictive capabilities of machine learning in analyzing stock price fluctuations. By leveraging financial indicators like EPS, P/E ratio, D/E ratio, and revenue growth, the system aims to establish meaningful correlations to improve forecasting. Using techniques like regression models, neural networks, and natural language processing, historical and real-time data are used to predict market trends, offering investors a data-driven decision-making framework. This system provides a foundation for integrating real-time analytics with financial forecasting. The AI-driven approach allows adaptive learning from market behavior, increasing the relevance and accuracy of predictions. It addresses the shortcomings of traditional models by providing dynamic insights. By combining supervised and unsupervised learning techniques, it ensures robust analysis. The system can be scaled to multiple stock exchanges and adapted for diverse portfolios. The study's implications extend to institutional investors and financial analysts seeking better forecasting tools.</a:t>
            </a:r>
            <a:r>
              <a:rPr lang="en-US" sz="1600" dirty="0">
                <a:effectLst/>
                <a:latin typeface="Times New Roman" panose="02020603050405020304" pitchFamily="18" charset="0"/>
                <a:ea typeface="MS Mincho" panose="02020609040205080304" pitchFamily="49" charset="-128"/>
                <a:cs typeface="Times New Roman" panose="02020603050405020304" pitchFamily="18" charset="0"/>
              </a:rPr>
              <a:t> </a:t>
            </a:r>
            <a:endParaRPr lang="en-IN" sz="1600" dirty="0">
              <a:effectLst/>
              <a:latin typeface="Times New Roman" panose="02020603050405020304" pitchFamily="18" charset="0"/>
              <a:ea typeface="MS Mincho" panose="02020609040205080304" pitchFamily="49" charset="-128"/>
              <a:cs typeface="Times New Roman" panose="02020603050405020304" pitchFamily="18" charset="0"/>
            </a:endParaRPr>
          </a:p>
          <a:p>
            <a:pPr algn="just">
              <a:lnSpc>
                <a:spcPct val="150000"/>
              </a:lnSpc>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7105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C083-5954-A919-F329-E1C3D472D18E}"/>
              </a:ext>
            </a:extLst>
          </p:cNvPr>
          <p:cNvSpPr>
            <a:spLocks noGrp="1"/>
          </p:cNvSpPr>
          <p:nvPr>
            <p:ph type="title"/>
          </p:nvPr>
        </p:nvSpPr>
        <p:spPr>
          <a:xfrm>
            <a:off x="288235" y="278296"/>
            <a:ext cx="11216377" cy="668482"/>
          </a:xfrm>
        </p:spPr>
        <p:txBody>
          <a:bodyPr>
            <a:normAutofit/>
          </a:bodyPr>
          <a:lstStyle/>
          <a:p>
            <a:r>
              <a:rPr lang="en-US" sz="2800" b="1" dirty="0">
                <a:latin typeface="Times New Roman" panose="02020603050405020304" pitchFamily="18" charset="0"/>
                <a:cs typeface="Times New Roman" panose="02020603050405020304" pitchFamily="18" charset="0"/>
              </a:rPr>
              <a:t>				1. INTRODUCTION </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AB8457C-3E7A-9592-A4B2-D675AEB0C665}"/>
              </a:ext>
            </a:extLst>
          </p:cNvPr>
          <p:cNvSpPr>
            <a:spLocks noGrp="1"/>
          </p:cNvSpPr>
          <p:nvPr>
            <p:ph idx="1"/>
          </p:nvPr>
        </p:nvSpPr>
        <p:spPr>
          <a:xfrm>
            <a:off x="425886" y="1133060"/>
            <a:ext cx="6889313" cy="5338078"/>
          </a:xfrm>
        </p:spPr>
        <p:txBody>
          <a:bodyPr>
            <a:normAutofit fontScale="62500" lnSpcReduction="20000"/>
          </a:bodyPr>
          <a:lstStyle/>
          <a:p>
            <a:pPr marL="0" indent="0" algn="just">
              <a:lnSpc>
                <a:spcPct val="150000"/>
              </a:lnSpc>
              <a:buNone/>
            </a:pPr>
            <a:r>
              <a:rPr lang="en-US" sz="2600" dirty="0">
                <a:latin typeface="Times New Roman" panose="02020603050405020304" pitchFamily="18" charset="0"/>
                <a:cs typeface="Times New Roman" panose="02020603050405020304" pitchFamily="18" charset="0"/>
              </a:rPr>
              <a:t>The stock market exhibits complex, non-linear behavior driven by numerous macroeconomic, technical, and psychological factors. Traditional statistical models often fall short in capturing these intricate dynamics, making accurate prediction of stock price movements a longstanding challenge. The lack of reliable forecasting tools limits investors’ ability to make informed decisions, emphasizing the need for advanced approaches that can effectively analyze vast, multidimensional financial data. With the rise of big data and advancements in artificial intelligence, machine learning has emerged as a powerful technique for analyzing financial markets. Its ability to learn from historical patterns, adapt to changing conditions, and handle complex relationships among variables presents new opportunities for market prediction. The motivation behind this project is to harness the predictive capabilities of machine learning to analyze correlations between financial indicators and stock price fluctuations, thereby improving the precision and reliability of forecasting models.</a:t>
            </a:r>
            <a:endParaRPr lang="en-IN" sz="2600" dirty="0">
              <a:latin typeface="Times New Roman" panose="02020603050405020304" pitchFamily="18" charset="0"/>
              <a:cs typeface="Times New Roman" panose="02020603050405020304" pitchFamily="18" charset="0"/>
            </a:endParaRPr>
          </a:p>
          <a:p>
            <a:pPr marL="0" indent="0" algn="just">
              <a:lnSpc>
                <a:spcPct val="150000"/>
              </a:lnSpc>
              <a:buNone/>
            </a:pPr>
            <a:endParaRPr lang="en-IN" sz="2600" dirty="0">
              <a:latin typeface="Times New Roman" panose="02020603050405020304" pitchFamily="18" charset="0"/>
              <a:cs typeface="Times New Roman" panose="02020603050405020304" pitchFamily="18" charset="0"/>
            </a:endParaRPr>
          </a:p>
          <a:p>
            <a:pPr marL="0" indent="0" algn="just">
              <a:lnSpc>
                <a:spcPct val="150000"/>
              </a:lnSpc>
              <a:buNone/>
            </a:pPr>
            <a:endParaRPr lang="en-IN" sz="1600" dirty="0"/>
          </a:p>
        </p:txBody>
      </p:sp>
      <p:pic>
        <p:nvPicPr>
          <p:cNvPr id="4" name="Picture 3">
            <a:extLst>
              <a:ext uri="{FF2B5EF4-FFF2-40B4-BE49-F238E27FC236}">
                <a16:creationId xmlns:a16="http://schemas.microsoft.com/office/drawing/2014/main" id="{80B98CBD-EDA3-2156-68FB-C1AD2B706D94}"/>
              </a:ext>
            </a:extLst>
          </p:cNvPr>
          <p:cNvPicPr>
            <a:picLocks noChangeAspect="1"/>
          </p:cNvPicPr>
          <p:nvPr/>
        </p:nvPicPr>
        <p:blipFill>
          <a:blip r:embed="rId2"/>
          <a:stretch>
            <a:fillRect/>
          </a:stretch>
        </p:blipFill>
        <p:spPr>
          <a:xfrm>
            <a:off x="7455877" y="1133060"/>
            <a:ext cx="4310237" cy="4284513"/>
          </a:xfrm>
          <a:prstGeom prst="rect">
            <a:avLst/>
          </a:prstGeom>
        </p:spPr>
      </p:pic>
    </p:spTree>
    <p:extLst>
      <p:ext uri="{BB962C8B-B14F-4D97-AF65-F5344CB8AC3E}">
        <p14:creationId xmlns:p14="http://schemas.microsoft.com/office/powerpoint/2010/main" val="3670680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890F4-7720-DF9E-6C29-DE41E660449B}"/>
              </a:ext>
            </a:extLst>
          </p:cNvPr>
          <p:cNvSpPr>
            <a:spLocks noGrp="1"/>
          </p:cNvSpPr>
          <p:nvPr>
            <p:ph type="title"/>
          </p:nvPr>
        </p:nvSpPr>
        <p:spPr>
          <a:xfrm>
            <a:off x="198783" y="318052"/>
            <a:ext cx="11305829" cy="785191"/>
          </a:xfrm>
        </p:spPr>
        <p:txBody>
          <a:bodyPr>
            <a:normAutofit/>
          </a:bodyPr>
          <a:lstStyle/>
          <a:p>
            <a:r>
              <a:rPr lang="en-US" sz="2800" b="1" dirty="0">
                <a:latin typeface="Times New Roman" panose="02020603050405020304" pitchFamily="18" charset="0"/>
                <a:cs typeface="Times New Roman" panose="02020603050405020304" pitchFamily="18" charset="0"/>
              </a:rPr>
              <a:t>		                2. LITERATURE SURVEY </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A112E1D-60AD-CA84-C91B-8FB290910D7A}"/>
              </a:ext>
            </a:extLst>
          </p:cNvPr>
          <p:cNvSpPr>
            <a:spLocks noGrp="1"/>
          </p:cNvSpPr>
          <p:nvPr>
            <p:ph idx="1"/>
          </p:nvPr>
        </p:nvSpPr>
        <p:spPr>
          <a:xfrm>
            <a:off x="511728" y="1212574"/>
            <a:ext cx="10992884" cy="4698648"/>
          </a:xfrm>
        </p:spPr>
        <p:txBody>
          <a:bodyPr>
            <a:normAutofit fontScale="92500" lnSpcReduction="10000"/>
          </a:bodyPr>
          <a:lstStyle/>
          <a:p>
            <a:pPr marL="351790" indent="-342900" algn="just">
              <a:lnSpc>
                <a:spcPct val="160000"/>
              </a:lnSpc>
              <a:spcAft>
                <a:spcPts val="800"/>
              </a:spcAft>
              <a:buFont typeface="+mj-lt"/>
              <a:buAutoNum type="arabicPeriod"/>
            </a:pPr>
            <a:r>
              <a:rPr lang="en-US" sz="1800" dirty="0">
                <a:latin typeface="Times New Roman" panose="02020603050405020304" pitchFamily="18" charset="0"/>
                <a:cs typeface="Times New Roman" panose="02020603050405020304" pitchFamily="18" charset="0"/>
              </a:rPr>
              <a:t>Proceedings of the 2023 International Conference on Management Research and Economic Development DOI: 10.54254/2754-1169/22/20230307 Research on the Stock Price Prediction Using Machine Learning Yang Shi1,a.</a:t>
            </a:r>
          </a:p>
          <a:p>
            <a:pPr marL="351790" indent="-342900" algn="just">
              <a:lnSpc>
                <a:spcPct val="160000"/>
              </a:lnSpc>
              <a:spcAft>
                <a:spcPts val="800"/>
              </a:spcAft>
              <a:buFont typeface="+mj-lt"/>
              <a:buAutoNum type="arabicPeriod"/>
            </a:pPr>
            <a:r>
              <a:rPr lang="en-US" sz="1800" dirty="0">
                <a:latin typeface="Times New Roman" panose="02020603050405020304" pitchFamily="18" charset="0"/>
                <a:cs typeface="Times New Roman" panose="02020603050405020304" pitchFamily="18" charset="0"/>
              </a:rPr>
              <a:t>Stock Price Prediction Using Machine Learning Strategies, Xinran Chen* Dept. of Mathematics, University of Washington, Seattle, United States. </a:t>
            </a:r>
            <a:endParaRPr lang="en-IN" sz="1800" kern="100" dirty="0">
              <a:solidFill>
                <a:srgbClr val="538135"/>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60000"/>
              </a:lnSpc>
              <a:buFont typeface="+mj-lt"/>
              <a:buAutoNum type="arabicPeriod"/>
            </a:pPr>
            <a:r>
              <a:rPr lang="en-US" sz="1800" dirty="0">
                <a:latin typeface="Times New Roman" panose="02020603050405020304" pitchFamily="18" charset="0"/>
                <a:cs typeface="Times New Roman" panose="02020603050405020304" pitchFamily="18" charset="0"/>
              </a:rPr>
              <a:t>Applying machine learning algorithms to predict the stock price trend in the stock market– The case of Vietnam Tran Phuoc1,2, Pham </a:t>
            </a:r>
            <a:r>
              <a:rPr lang="en-US" sz="1800" dirty="0" err="1">
                <a:latin typeface="Times New Roman" panose="02020603050405020304" pitchFamily="18" charset="0"/>
                <a:cs typeface="Times New Roman" panose="02020603050405020304" pitchFamily="18" charset="0"/>
              </a:rPr>
              <a:t>Thi</a:t>
            </a:r>
            <a:r>
              <a:rPr lang="en-US" sz="1800" dirty="0">
                <a:latin typeface="Times New Roman" panose="02020603050405020304" pitchFamily="18" charset="0"/>
                <a:cs typeface="Times New Roman" panose="02020603050405020304" pitchFamily="18" charset="0"/>
              </a:rPr>
              <a:t> Kim Anh1,2, Phan Huy Tam3,4 &amp; Chien V. Nguyen</a:t>
            </a:r>
          </a:p>
          <a:p>
            <a:pPr marL="342900" indent="-342900" algn="just">
              <a:lnSpc>
                <a:spcPct val="160000"/>
              </a:lnSpc>
              <a:buFont typeface="+mj-lt"/>
              <a:buAutoNum type="arabicPeriod"/>
            </a:pPr>
            <a:r>
              <a:rPr lang="en-US" sz="1800" dirty="0">
                <a:latin typeface="Times New Roman" panose="02020603050405020304" pitchFamily="18" charset="0"/>
                <a:cs typeface="Times New Roman" panose="02020603050405020304" pitchFamily="18" charset="0"/>
              </a:rPr>
              <a:t>Forecasting Stock Market Prices Using Machine Learning and Deep Learning Models: A Systematic Review, Performance Analysis and Discussion of Implication Gaurang </a:t>
            </a:r>
            <a:r>
              <a:rPr lang="en-US" sz="1800" dirty="0" err="1">
                <a:latin typeface="Times New Roman" panose="02020603050405020304" pitchFamily="18" charset="0"/>
                <a:cs typeface="Times New Roman" panose="02020603050405020304" pitchFamily="18" charset="0"/>
              </a:rPr>
              <a:t>Sonkavde</a:t>
            </a:r>
            <a:r>
              <a:rPr lang="en-US" sz="1800" dirty="0">
                <a:latin typeface="Times New Roman" panose="02020603050405020304" pitchFamily="18" charset="0"/>
                <a:cs typeface="Times New Roman" panose="02020603050405020304" pitchFamily="18" charset="0"/>
              </a:rPr>
              <a:t>, Deepak Sudhakar </a:t>
            </a:r>
            <a:r>
              <a:rPr lang="en-US" sz="1800" dirty="0" err="1">
                <a:latin typeface="Times New Roman" panose="02020603050405020304" pitchFamily="18" charset="0"/>
                <a:cs typeface="Times New Roman" panose="02020603050405020304" pitchFamily="18" charset="0"/>
              </a:rPr>
              <a:t>Dharrao</a:t>
            </a:r>
            <a:r>
              <a:rPr lang="en-US" sz="1800" dirty="0">
                <a:latin typeface="Times New Roman" panose="02020603050405020304" pitchFamily="18" charset="0"/>
                <a:cs typeface="Times New Roman" panose="02020603050405020304" pitchFamily="18" charset="0"/>
              </a:rPr>
              <a:t>.</a:t>
            </a:r>
          </a:p>
          <a:p>
            <a:pPr marL="342900" indent="-342900" algn="just">
              <a:lnSpc>
                <a:spcPct val="160000"/>
              </a:lnSpc>
              <a:buFont typeface="+mj-lt"/>
              <a:buAutoNum type="arabicPeriod"/>
            </a:pPr>
            <a:r>
              <a:rPr lang="en-US" sz="1800" dirty="0">
                <a:latin typeface="Times New Roman" panose="02020603050405020304" pitchFamily="18" charset="0"/>
                <a:cs typeface="Times New Roman" panose="02020603050405020304" pitchFamily="18" charset="0"/>
              </a:rPr>
              <a:t>Stock Market Prediction with High Accuracy using Machine Learning Techniques Malti Bansal*, Apoorva Goyal, Apoorva Choudhary.  </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8923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 name="Title 1">
            <a:extLst>
              <a:ext uri="{FF2B5EF4-FFF2-40B4-BE49-F238E27FC236}">
                <a16:creationId xmlns:a16="http://schemas.microsoft.com/office/drawing/2014/main" id="{CD8FC2FC-167B-9BB1-0DA7-B78D497BF9DE}"/>
              </a:ext>
            </a:extLst>
          </p:cNvPr>
          <p:cNvSpPr>
            <a:spLocks noGrp="1"/>
          </p:cNvSpPr>
          <p:nvPr>
            <p:ph type="title"/>
          </p:nvPr>
        </p:nvSpPr>
        <p:spPr>
          <a:xfrm>
            <a:off x="228601" y="347870"/>
            <a:ext cx="11276012" cy="705678"/>
          </a:xfrm>
        </p:spPr>
        <p:txBody>
          <a:bodyPr>
            <a:normAutofit/>
          </a:bodyPr>
          <a:lstStyle/>
          <a:p>
            <a:r>
              <a:rPr lang="en-US" sz="2800" b="1" dirty="0">
                <a:latin typeface="Times New Roman" panose="02020603050405020304" pitchFamily="18" charset="0"/>
                <a:cs typeface="Times New Roman" panose="02020603050405020304" pitchFamily="18" charset="0"/>
              </a:rPr>
              <a:t>				3. EXISTING SYSTEM </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D56E34A-D295-7670-DF5E-CECAE4A401E3}"/>
              </a:ext>
            </a:extLst>
          </p:cNvPr>
          <p:cNvSpPr>
            <a:spLocks noGrp="1"/>
          </p:cNvSpPr>
          <p:nvPr>
            <p:ph idx="1"/>
          </p:nvPr>
        </p:nvSpPr>
        <p:spPr>
          <a:xfrm>
            <a:off x="723480" y="1053547"/>
            <a:ext cx="10781131" cy="5889863"/>
          </a:xfrm>
        </p:spPr>
        <p:txBody>
          <a:bodyPr>
            <a:noAutofit/>
          </a:bodyPr>
          <a:lstStyle/>
          <a:p>
            <a:pPr marL="0" indent="0" algn="just">
              <a:lnSpc>
                <a:spcPct val="150000"/>
              </a:lnSpc>
              <a:buNone/>
            </a:pPr>
            <a:r>
              <a:rPr lang="en-US" sz="1600" dirty="0">
                <a:latin typeface="Times New Roman" panose="02020603050405020304" pitchFamily="18" charset="0"/>
                <a:cs typeface="Times New Roman" panose="02020603050405020304" pitchFamily="18" charset="0"/>
              </a:rPr>
              <a:t>The stock market is the fuzzy environment full of many uncertain factors. The existence of these uncertain factors makes people face various risks when investing in securities. The stock market is a very complex system, which is affected by economic, policy and market factors. In existing system, we are used linear regression algorithm for stock price prediction.</a:t>
            </a:r>
            <a:r>
              <a:rPr lang="en-IN"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In the existing system, Linear Regression is used as the machine learning algorithm for predicting stock prices.</a:t>
            </a:r>
            <a:r>
              <a:rPr lang="en-IN"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Linear Regression is a supervised learning algorithm that models the relationship between the independent variables (features) and the dependent variable (stock price) by fitting a straight line (called the regression line).</a:t>
            </a:r>
            <a:endParaRPr lang="en-IN" sz="1600" dirty="0">
              <a:latin typeface="Times New Roman" panose="02020603050405020304" pitchFamily="18" charset="0"/>
              <a:cs typeface="Times New Roman" panose="02020603050405020304" pitchFamily="18" charset="0"/>
            </a:endParaRPr>
          </a:p>
          <a:p>
            <a:pPr marL="0" marR="0" indent="0" algn="just">
              <a:lnSpc>
                <a:spcPct val="150000"/>
              </a:lnSpc>
              <a:spcAft>
                <a:spcPts val="1000"/>
              </a:spcAft>
              <a:buNone/>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DISADVANTAGES OF EXISTING SYSTEM:</a:t>
            </a:r>
            <a:endParaRPr lang="en-US" sz="1600" b="1" dirty="0">
              <a:latin typeface="Times New Roman" panose="02020603050405020304" pitchFamily="18" charset="0"/>
              <a:ea typeface="Times New Roman" panose="02020603050405020304" pitchFamily="18" charset="0"/>
              <a:cs typeface="Times New Roman" panose="02020603050405020304" pitchFamily="18" charset="0"/>
            </a:endParaRPr>
          </a:p>
          <a:p>
            <a:pPr marL="342900" marR="0" indent="-342900" algn="just">
              <a:lnSpc>
                <a:spcPct val="150000"/>
              </a:lnSpc>
              <a:spcAft>
                <a:spcPts val="1000"/>
              </a:spcAft>
              <a:buFont typeface="+mj-lt"/>
              <a:buAutoNum type="arabicPeriod"/>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Using linear regression algorithm we cannot predict exact stock price values. </a:t>
            </a:r>
          </a:p>
          <a:p>
            <a:pPr marL="342900" marR="0" indent="-342900" algn="just">
              <a:lnSpc>
                <a:spcPct val="150000"/>
              </a:lnSpc>
              <a:spcAft>
                <a:spcPts val="1000"/>
              </a:spcAft>
              <a:buFont typeface="+mj-lt"/>
              <a:buAutoNum type="arabicPeriod"/>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It involves very lengthy and complicated procedure of calculations and analysis.</a:t>
            </a:r>
          </a:p>
          <a:p>
            <a:pPr marL="342900" marR="0" indent="-342900" algn="just">
              <a:lnSpc>
                <a:spcPct val="150000"/>
              </a:lnSpc>
              <a:spcAft>
                <a:spcPts val="1000"/>
              </a:spcAft>
              <a:buFont typeface="+mj-lt"/>
              <a:buAutoNum type="arabicPeriod"/>
            </a:pPr>
            <a:r>
              <a:rPr lang="en-US" sz="1600" dirty="0">
                <a:latin typeface="Times New Roman" panose="02020603050405020304" pitchFamily="18" charset="0"/>
                <a:cs typeface="Times New Roman" panose="02020603050405020304" pitchFamily="18" charset="0"/>
              </a:rPr>
              <a:t>Higher Mean Squared Error (MSE) and Mean Absolute Error (MAE) compared to other advanced algorithms.</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indent="0" algn="just">
              <a:lnSpc>
                <a:spcPct val="150000"/>
              </a:lnSpc>
              <a:spcAft>
                <a:spcPts val="1000"/>
              </a:spcAft>
              <a:buNone/>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Algorithm: Linear regression</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1221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075E9-8ECE-5BE1-A33A-9948F8A07B72}"/>
              </a:ext>
            </a:extLst>
          </p:cNvPr>
          <p:cNvSpPr>
            <a:spLocks noGrp="1"/>
          </p:cNvSpPr>
          <p:nvPr>
            <p:ph type="title"/>
          </p:nvPr>
        </p:nvSpPr>
        <p:spPr>
          <a:xfrm>
            <a:off x="248479" y="357809"/>
            <a:ext cx="11256134" cy="765313"/>
          </a:xfrm>
        </p:spPr>
        <p:txBody>
          <a:bodyPr>
            <a:normAutofit/>
          </a:bodyPr>
          <a:lstStyle/>
          <a:p>
            <a:r>
              <a:rPr lang="en-US" sz="2800" b="1" dirty="0">
                <a:latin typeface="Times New Roman" panose="02020603050405020304" pitchFamily="18" charset="0"/>
                <a:cs typeface="Times New Roman" panose="02020603050405020304" pitchFamily="18" charset="0"/>
              </a:rPr>
              <a:t>				4. PROPOSED SYSTEM </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BB8E86-1D0C-5A78-371D-5035EE81F20A}"/>
              </a:ext>
            </a:extLst>
          </p:cNvPr>
          <p:cNvSpPr>
            <a:spLocks noGrp="1"/>
          </p:cNvSpPr>
          <p:nvPr>
            <p:ph idx="1"/>
          </p:nvPr>
        </p:nvSpPr>
        <p:spPr>
          <a:xfrm>
            <a:off x="733531" y="1123122"/>
            <a:ext cx="10771082" cy="5183410"/>
          </a:xfrm>
        </p:spPr>
        <p:txBody>
          <a:bodyPr>
            <a:no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The proposed system replaces Linear Regression with the Random Forest algorithm for improved prediction performance.</a:t>
            </a:r>
            <a:r>
              <a:rPr lang="en-IN"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Random Forest is an ensemble learning method that constructs multiple decision trees during training and outputs the average of predictions for regression tasks.</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indent="0" algn="just">
              <a:lnSpc>
                <a:spcPct val="150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ADVANTAGES OF PROPOSED SYSTEM:</a:t>
            </a:r>
          </a:p>
          <a:p>
            <a:pPr marL="342900" marR="0" indent="-342900" algn="just">
              <a:lnSpc>
                <a:spcPct val="150000"/>
              </a:lnSpc>
              <a:spcAft>
                <a:spcPts val="1000"/>
              </a:spcAft>
              <a:buFont typeface="+mj-lt"/>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Using Random Forest Algorithm</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we can get the output with Maximum Accuracy. </a:t>
            </a:r>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pPr marL="342900" marR="0" indent="-342900" algn="just">
              <a:lnSpc>
                <a:spcPct val="150000"/>
              </a:lnSpc>
              <a:spcAft>
                <a:spcPts val="1000"/>
              </a:spcAft>
              <a:buFont typeface="+mj-lt"/>
              <a:buAutoNum type="arabicPeriod"/>
            </a:pPr>
            <a:r>
              <a:rPr lang="en-US" sz="1800" dirty="0">
                <a:latin typeface="Times New Roman" panose="02020603050405020304" pitchFamily="18" charset="0"/>
                <a:cs typeface="Times New Roman" panose="02020603050405020304" pitchFamily="18" charset="0"/>
              </a:rPr>
              <a:t>Lower MSE = 0.11, indicating better performance.</a:t>
            </a:r>
            <a:endParaRPr lang="en-IN" sz="1800" dirty="0">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1800" dirty="0">
                <a:latin typeface="Times New Roman" panose="02020603050405020304" pitchFamily="18" charset="0"/>
                <a:cs typeface="Times New Roman" panose="02020603050405020304" pitchFamily="18" charset="0"/>
              </a:rPr>
              <a:t>Improved accuracy due to reduced error rate.</a:t>
            </a:r>
            <a:endParaRPr lang="en-IN" sz="1800" dirty="0">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1800" dirty="0">
                <a:latin typeface="Times New Roman" panose="02020603050405020304" pitchFamily="18" charset="0"/>
                <a:cs typeface="Times New Roman" panose="02020603050405020304" pitchFamily="18" charset="0"/>
              </a:rPr>
              <a:t>More adaptable to real-world stock price trends, which are often non-linear and affected by multiple factors.</a:t>
            </a:r>
            <a:endParaRPr lang="en-IN" sz="1800" dirty="0">
              <a:latin typeface="Times New Roman" panose="02020603050405020304" pitchFamily="18" charset="0"/>
              <a:cs typeface="Times New Roman" panose="02020603050405020304" pitchFamily="18" charset="0"/>
            </a:endParaRPr>
          </a:p>
          <a:p>
            <a:pPr marL="0" indent="0" algn="just">
              <a:lnSpc>
                <a:spcPct val="150000"/>
              </a:lnSpc>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Algorithm:</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Random Forest Algorithm</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5192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425E3-5F01-4CDD-DC65-22BB84B071ED}"/>
              </a:ext>
            </a:extLst>
          </p:cNvPr>
          <p:cNvSpPr>
            <a:spLocks noGrp="1"/>
          </p:cNvSpPr>
          <p:nvPr>
            <p:ph type="title"/>
          </p:nvPr>
        </p:nvSpPr>
        <p:spPr>
          <a:xfrm>
            <a:off x="198783" y="308113"/>
            <a:ext cx="11305829" cy="815009"/>
          </a:xfrm>
        </p:spPr>
        <p:txBody>
          <a:bodyPr>
            <a:normAutofit/>
          </a:bodyPr>
          <a:lstStyle/>
          <a:p>
            <a:r>
              <a:rPr lang="en-US" sz="2800" b="1" dirty="0">
                <a:latin typeface="Times New Roman" panose="02020603050405020304" pitchFamily="18" charset="0"/>
                <a:cs typeface="Times New Roman" panose="02020603050405020304" pitchFamily="18" charset="0"/>
              </a:rPr>
              <a:t>					5. MODULES </a:t>
            </a:r>
            <a:endParaRPr lang="en-IN" sz="2800" dirty="0"/>
          </a:p>
        </p:txBody>
      </p:sp>
      <p:sp>
        <p:nvSpPr>
          <p:cNvPr id="3" name="Content Placeholder 2">
            <a:extLst>
              <a:ext uri="{FF2B5EF4-FFF2-40B4-BE49-F238E27FC236}">
                <a16:creationId xmlns:a16="http://schemas.microsoft.com/office/drawing/2014/main" id="{60047586-CD06-5952-996E-EDD875FD35C4}"/>
              </a:ext>
            </a:extLst>
          </p:cNvPr>
          <p:cNvSpPr>
            <a:spLocks noGrp="1"/>
          </p:cNvSpPr>
          <p:nvPr>
            <p:ph idx="1"/>
          </p:nvPr>
        </p:nvSpPr>
        <p:spPr>
          <a:xfrm>
            <a:off x="499621" y="1053548"/>
            <a:ext cx="11004991" cy="5685182"/>
          </a:xfrm>
        </p:spPr>
        <p:txBody>
          <a:bodyPr>
            <a:normAutofit/>
          </a:bodyPr>
          <a:lstStyle/>
          <a:p>
            <a:pPr marL="0" indent="0" algn="just">
              <a:lnSpc>
                <a:spcPct val="100000"/>
              </a:lnSpc>
              <a:buNone/>
            </a:pPr>
            <a:r>
              <a:rPr lang="en-US" sz="1800" b="1" dirty="0"/>
              <a:t>1. Data Collection Module</a:t>
            </a:r>
            <a:endParaRPr lang="en-IN" sz="1800" dirty="0"/>
          </a:p>
          <a:p>
            <a:pPr marL="0" lvl="0" indent="0" algn="just">
              <a:lnSpc>
                <a:spcPct val="100000"/>
              </a:lnSpc>
              <a:buNone/>
            </a:pPr>
            <a:r>
              <a:rPr lang="en-US" sz="1600" b="1" dirty="0"/>
              <a:t>Purpose:</a:t>
            </a:r>
            <a:r>
              <a:rPr lang="en-US" sz="1600" dirty="0"/>
              <a:t> To collect and load historical stock market data for model training and testing.</a:t>
            </a:r>
          </a:p>
          <a:p>
            <a:pPr marL="342900" lvl="0" indent="-342900">
              <a:buFont typeface="+mj-lt"/>
              <a:buAutoNum type="arabicPeriod"/>
            </a:pPr>
            <a:r>
              <a:rPr lang="en-US" sz="1600" dirty="0">
                <a:latin typeface="Times New Roman" panose="02020603050405020304" pitchFamily="18" charset="0"/>
                <a:cs typeface="Times New Roman" panose="02020603050405020304" pitchFamily="18" charset="0"/>
              </a:rPr>
              <a:t>This module allows users or the system to import stock price data (e.g., from CSV files, APIs, or databases). It includes:</a:t>
            </a:r>
            <a:endParaRPr lang="en-IN"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600" dirty="0">
                <a:latin typeface="Times New Roman" panose="02020603050405020304" pitchFamily="18" charset="0"/>
                <a:cs typeface="Times New Roman" panose="02020603050405020304" pitchFamily="18" charset="0"/>
              </a:rPr>
              <a:t>Historical price information (Open, High, Low, Close, Volume)</a:t>
            </a:r>
            <a:endParaRPr lang="en-IN" sz="1600" dirty="0">
              <a:latin typeface="Times New Roman" panose="02020603050405020304" pitchFamily="18" charset="0"/>
              <a:cs typeface="Times New Roman" panose="02020603050405020304" pitchFamily="18" charset="0"/>
            </a:endParaRPr>
          </a:p>
          <a:p>
            <a:pPr marL="0" indent="0" algn="just">
              <a:lnSpc>
                <a:spcPct val="100000"/>
              </a:lnSpc>
              <a:buNone/>
            </a:pPr>
            <a:r>
              <a:rPr lang="en-US" sz="1800" b="1" dirty="0">
                <a:latin typeface="Times New Roman" panose="02020603050405020304" pitchFamily="18" charset="0"/>
                <a:cs typeface="Times New Roman" panose="02020603050405020304" pitchFamily="18" charset="0"/>
              </a:rPr>
              <a:t>2. Data Preprocessing Module</a:t>
            </a:r>
            <a:endParaRPr lang="en-IN" sz="1800" dirty="0">
              <a:latin typeface="Times New Roman" panose="02020603050405020304" pitchFamily="18" charset="0"/>
              <a:cs typeface="Times New Roman" panose="02020603050405020304" pitchFamily="18" charset="0"/>
            </a:endParaRPr>
          </a:p>
          <a:p>
            <a:pPr marL="0" indent="0" algn="just">
              <a:lnSpc>
                <a:spcPct val="100000"/>
              </a:lnSpc>
              <a:buNone/>
            </a:pPr>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To clean, transform, and prepare the data for machine learning algorithms.</a:t>
            </a:r>
          </a:p>
          <a:p>
            <a:pPr marL="457200" lvl="0" indent="-457200">
              <a:buFont typeface="+mj-lt"/>
              <a:buAutoNum type="arabicPeriod"/>
            </a:pPr>
            <a:r>
              <a:rPr lang="en-US" sz="1600" dirty="0">
                <a:latin typeface="Times New Roman" panose="02020603050405020304" pitchFamily="18" charset="0"/>
                <a:cs typeface="Times New Roman" panose="02020603050405020304" pitchFamily="18" charset="0"/>
              </a:rPr>
              <a:t>Handles missing values</a:t>
            </a:r>
            <a:endParaRPr lang="en-IN" sz="1600" dirty="0">
              <a:latin typeface="Times New Roman" panose="02020603050405020304" pitchFamily="18" charset="0"/>
              <a:cs typeface="Times New Roman" panose="02020603050405020304" pitchFamily="18" charset="0"/>
            </a:endParaRPr>
          </a:p>
          <a:p>
            <a:pPr marL="457200" lvl="0" indent="-457200">
              <a:buFont typeface="+mj-lt"/>
              <a:buAutoNum type="arabicPeriod"/>
            </a:pPr>
            <a:r>
              <a:rPr lang="en-US" sz="1600" dirty="0">
                <a:latin typeface="Times New Roman" panose="02020603050405020304" pitchFamily="18" charset="0"/>
                <a:cs typeface="Times New Roman" panose="02020603050405020304" pitchFamily="18" charset="0"/>
              </a:rPr>
              <a:t>Normalizes/standardizes features</a:t>
            </a:r>
            <a:endParaRPr lang="en-IN" sz="1600" dirty="0">
              <a:latin typeface="Times New Roman" panose="02020603050405020304" pitchFamily="18" charset="0"/>
              <a:cs typeface="Times New Roman" panose="02020603050405020304" pitchFamily="18" charset="0"/>
            </a:endParaRPr>
          </a:p>
          <a:p>
            <a:pPr marL="457200" lvl="0" indent="-457200">
              <a:buFont typeface="+mj-lt"/>
              <a:buAutoNum type="arabicPeriod"/>
            </a:pPr>
            <a:r>
              <a:rPr lang="en-US" sz="1600" dirty="0">
                <a:latin typeface="Times New Roman" panose="02020603050405020304" pitchFamily="18" charset="0"/>
                <a:cs typeface="Times New Roman" panose="02020603050405020304" pitchFamily="18" charset="0"/>
              </a:rPr>
              <a:t>Splits the data into training and testing sets</a:t>
            </a:r>
            <a:endParaRPr lang="en-IN" sz="1600" dirty="0">
              <a:latin typeface="Times New Roman" panose="02020603050405020304" pitchFamily="18" charset="0"/>
              <a:cs typeface="Times New Roman" panose="02020603050405020304" pitchFamily="18" charset="0"/>
            </a:endParaRPr>
          </a:p>
          <a:p>
            <a:pPr marL="0" indent="0" algn="just">
              <a:lnSpc>
                <a:spcPct val="100000"/>
              </a:lnSpc>
              <a:buNone/>
            </a:pPr>
            <a:r>
              <a:rPr lang="en-US" sz="1800" b="1" dirty="0">
                <a:latin typeface="Times New Roman" panose="02020603050405020304" pitchFamily="18" charset="0"/>
                <a:cs typeface="Times New Roman" panose="02020603050405020304" pitchFamily="18" charset="0"/>
              </a:rPr>
              <a:t>3. Feature Selection Module</a:t>
            </a:r>
            <a:endParaRPr lang="en-IN" sz="1800" dirty="0">
              <a:latin typeface="Times New Roman" panose="02020603050405020304" pitchFamily="18" charset="0"/>
              <a:cs typeface="Times New Roman" panose="02020603050405020304" pitchFamily="18" charset="0"/>
            </a:endParaRPr>
          </a:p>
          <a:p>
            <a:pPr marL="0" lvl="0" indent="0" algn="just">
              <a:lnSpc>
                <a:spcPct val="100000"/>
              </a:lnSpc>
              <a:buNone/>
            </a:pPr>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To select the most relevant input features for prediction.</a:t>
            </a:r>
            <a:endParaRPr lang="en-IN"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600" dirty="0">
                <a:latin typeface="Times New Roman" panose="02020603050405020304" pitchFamily="18" charset="0"/>
                <a:cs typeface="Times New Roman" panose="02020603050405020304" pitchFamily="18" charset="0"/>
              </a:rPr>
              <a:t>Identifies and selects key attributes that influence stock prices</a:t>
            </a:r>
            <a:endParaRPr lang="en-IN"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600" dirty="0">
                <a:latin typeface="Times New Roman" panose="02020603050405020304" pitchFamily="18" charset="0"/>
                <a:cs typeface="Times New Roman" panose="02020603050405020304" pitchFamily="18" charset="0"/>
              </a:rPr>
              <a:t>Removes irrelevant/noisy data</a:t>
            </a:r>
            <a:endParaRPr lang="en-IN"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600" dirty="0">
                <a:latin typeface="Times New Roman" panose="02020603050405020304" pitchFamily="18" charset="0"/>
                <a:cs typeface="Times New Roman" panose="02020603050405020304" pitchFamily="18" charset="0"/>
              </a:rPr>
              <a:t>May include correlation analysis or feature importance from Random Forest</a:t>
            </a:r>
            <a:endParaRPr lang="en-IN"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endParaRPr lang="en-IN" sz="1600" dirty="0">
              <a:latin typeface="Times New Roman" panose="02020603050405020304" pitchFamily="18" charset="0"/>
              <a:cs typeface="Times New Roman" panose="02020603050405020304" pitchFamily="18" charset="0"/>
            </a:endParaRPr>
          </a:p>
          <a:p>
            <a:pPr marL="0" lvl="0" indent="0">
              <a:buNone/>
            </a:pPr>
            <a:endParaRPr lang="en-IN" dirty="0"/>
          </a:p>
          <a:p>
            <a:pPr marL="0" indent="0">
              <a:buNone/>
            </a:pPr>
            <a:endParaRPr lang="en-IN" sz="1800" dirty="0"/>
          </a:p>
        </p:txBody>
      </p:sp>
    </p:spTree>
    <p:extLst>
      <p:ext uri="{BB962C8B-B14F-4D97-AF65-F5344CB8AC3E}">
        <p14:creationId xmlns:p14="http://schemas.microsoft.com/office/powerpoint/2010/main" val="9828860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467</TotalTime>
  <Words>1584</Words>
  <Application>Microsoft Office PowerPoint</Application>
  <PresentationFormat>Widescreen</PresentationFormat>
  <Paragraphs>120</Paragraphs>
  <Slides>21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Times New Roman</vt:lpstr>
      <vt:lpstr>Wingdings</vt:lpstr>
      <vt:lpstr>Office Theme</vt:lpstr>
      <vt:lpstr>     CHRISTU JYOTHI INSTITUTE OF TECHNOLOGY &amp;SCIENCE                          Affiliated to JNTUH/ Jangaon, Telangana - 506167          Department Of Computer Science Engineering                     A Mini Project Presentation                                                                     On                              Stock Price Fluctuations Using Machine Learning</vt:lpstr>
      <vt:lpstr>     TITLE   Stock Price Fluctuations Using Machine Learning</vt:lpstr>
      <vt:lpstr>    CONTENTS </vt:lpstr>
      <vt:lpstr>            ABSTRACT </vt:lpstr>
      <vt:lpstr>    1. INTRODUCTION </vt:lpstr>
      <vt:lpstr>                  2. LITERATURE SURVEY </vt:lpstr>
      <vt:lpstr>    3. EXISTING SYSTEM </vt:lpstr>
      <vt:lpstr>    4. PROPOSED SYSTEM </vt:lpstr>
      <vt:lpstr>     5. MODULES </vt:lpstr>
      <vt:lpstr>            5. MODULES </vt:lpstr>
      <vt:lpstr>         6. DATA FLOW DIAGRAM </vt:lpstr>
      <vt:lpstr>    7. SOFTWARE AND HARDWARE REQUIREMENTS  </vt:lpstr>
      <vt:lpstr>    8 . OUTPUT SCREENS </vt:lpstr>
      <vt:lpstr>      USER REGISTER FORM    </vt:lpstr>
      <vt:lpstr>    USER LOGIN FORM </vt:lpstr>
      <vt:lpstr>       ALGORITHM </vt:lpstr>
      <vt:lpstr>      FORECAST  </vt:lpstr>
      <vt:lpstr>      Forecast Results  </vt:lpstr>
      <vt:lpstr>    9. CONCLUSION </vt:lpstr>
      <vt:lpstr>   10. FUTURE ENHANCEMENTS </vt:lpstr>
      <vt:lpstr>THANK YOU … AND NOW IT’S TIME TO ADDRESS YOUR QUERIES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priyavarshitha kondaveeti</dc:creator>
  <cp:lastModifiedBy>priyavarshitha kondaveeti</cp:lastModifiedBy>
  <cp:revision>22</cp:revision>
  <dcterms:created xsi:type="dcterms:W3CDTF">2025-02-28T14:59:44Z</dcterms:created>
  <dcterms:modified xsi:type="dcterms:W3CDTF">2025-11-14T07:09:41Z</dcterms:modified>
</cp:coreProperties>
</file>

<file path=docProps/thumbnail.jpeg>
</file>